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40_766F2FFF.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5"/>
  </p:notesMasterIdLst>
  <p:sldIdLst>
    <p:sldId id="256" r:id="rId2"/>
    <p:sldId id="328" r:id="rId3"/>
    <p:sldId id="258" r:id="rId4"/>
    <p:sldId id="284" r:id="rId5"/>
    <p:sldId id="311" r:id="rId6"/>
    <p:sldId id="285" r:id="rId7"/>
    <p:sldId id="316" r:id="rId8"/>
    <p:sldId id="338" r:id="rId9"/>
    <p:sldId id="320" r:id="rId10"/>
    <p:sldId id="317" r:id="rId11"/>
    <p:sldId id="319" r:id="rId12"/>
    <p:sldId id="329" r:id="rId13"/>
    <p:sldId id="321" r:id="rId14"/>
    <p:sldId id="322" r:id="rId15"/>
    <p:sldId id="323" r:id="rId16"/>
    <p:sldId id="324" r:id="rId17"/>
    <p:sldId id="325" r:id="rId18"/>
    <p:sldId id="326" r:id="rId19"/>
    <p:sldId id="327" r:id="rId20"/>
    <p:sldId id="315" r:id="rId21"/>
    <p:sldId id="296" r:id="rId22"/>
    <p:sldId id="299" r:id="rId23"/>
    <p:sldId id="300" r:id="rId24"/>
    <p:sldId id="302" r:id="rId25"/>
    <p:sldId id="347" r:id="rId26"/>
    <p:sldId id="348" r:id="rId27"/>
    <p:sldId id="349" r:id="rId28"/>
    <p:sldId id="308" r:id="rId29"/>
    <p:sldId id="304" r:id="rId30"/>
    <p:sldId id="350" r:id="rId31"/>
    <p:sldId id="306" r:id="rId32"/>
    <p:sldId id="356" r:id="rId33"/>
    <p:sldId id="352" r:id="rId34"/>
    <p:sldId id="331" r:id="rId35"/>
    <p:sldId id="335" r:id="rId36"/>
    <p:sldId id="344" r:id="rId37"/>
    <p:sldId id="345" r:id="rId38"/>
    <p:sldId id="346" r:id="rId39"/>
    <p:sldId id="358" r:id="rId40"/>
    <p:sldId id="330" r:id="rId41"/>
    <p:sldId id="353" r:id="rId42"/>
    <p:sldId id="357" r:id="rId43"/>
    <p:sldId id="354" r:id="rId44"/>
    <p:sldId id="355" r:id="rId45"/>
    <p:sldId id="342" r:id="rId46"/>
    <p:sldId id="340" r:id="rId47"/>
    <p:sldId id="341" r:id="rId48"/>
    <p:sldId id="343" r:id="rId49"/>
    <p:sldId id="336" r:id="rId50"/>
    <p:sldId id="337" r:id="rId51"/>
    <p:sldId id="339" r:id="rId52"/>
    <p:sldId id="307" r:id="rId53"/>
    <p:sldId id="26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4AFFBB-B3BA-5643-AC67-46476FBA2A37}">
          <p14:sldIdLst>
            <p14:sldId id="256"/>
            <p14:sldId id="328"/>
            <p14:sldId id="258"/>
            <p14:sldId id="284"/>
            <p14:sldId id="311"/>
            <p14:sldId id="285"/>
            <p14:sldId id="316"/>
            <p14:sldId id="338"/>
            <p14:sldId id="320"/>
            <p14:sldId id="317"/>
            <p14:sldId id="319"/>
            <p14:sldId id="329"/>
            <p14:sldId id="321"/>
            <p14:sldId id="322"/>
            <p14:sldId id="323"/>
            <p14:sldId id="324"/>
            <p14:sldId id="325"/>
            <p14:sldId id="326"/>
            <p14:sldId id="327"/>
            <p14:sldId id="315"/>
            <p14:sldId id="296"/>
            <p14:sldId id="299"/>
            <p14:sldId id="300"/>
            <p14:sldId id="302"/>
            <p14:sldId id="347"/>
          </p14:sldIdLst>
        </p14:section>
        <p14:section name="Untitled Section" id="{AA2EB973-6794-E042-8491-DA8ECBF0CA68}">
          <p14:sldIdLst>
            <p14:sldId id="348"/>
            <p14:sldId id="349"/>
            <p14:sldId id="308"/>
            <p14:sldId id="304"/>
            <p14:sldId id="350"/>
            <p14:sldId id="306"/>
            <p14:sldId id="356"/>
            <p14:sldId id="352"/>
            <p14:sldId id="331"/>
            <p14:sldId id="335"/>
            <p14:sldId id="344"/>
            <p14:sldId id="345"/>
            <p14:sldId id="346"/>
            <p14:sldId id="358"/>
            <p14:sldId id="330"/>
            <p14:sldId id="353"/>
            <p14:sldId id="357"/>
            <p14:sldId id="354"/>
            <p14:sldId id="355"/>
            <p14:sldId id="342"/>
            <p14:sldId id="340"/>
            <p14:sldId id="341"/>
            <p14:sldId id="343"/>
            <p14:sldId id="336"/>
            <p14:sldId id="337"/>
            <p14:sldId id="339"/>
            <p14:sldId id="307"/>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5" autoAdjust="0"/>
    <p:restoredTop sz="94660"/>
  </p:normalViewPr>
  <p:slideViewPr>
    <p:cSldViewPr snapToGrid="0">
      <p:cViewPr varScale="1">
        <p:scale>
          <a:sx n="105" d="100"/>
          <a:sy n="105"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omments/modernComment_140_766F2FFF.xml><?xml version="1.0" encoding="utf-8"?>
<p188:cmLst xmlns:a="http://schemas.openxmlformats.org/drawingml/2006/main" xmlns:r="http://schemas.openxmlformats.org/officeDocument/2006/relationships" xmlns:p188="http://schemas.microsoft.com/office/powerpoint/2018/8/main">
  <p188:cm id="{AEDE5ED7-B912-4F09-BC1B-4629D0004529}" authorId="{33DE56C5-D3E2-C5CD-0504-99667097B8B1}" created="2022-07-06T23:01:53.940">
    <pc:sldMkLst xmlns:pc="http://schemas.microsoft.com/office/powerpoint/2013/main/command">
      <pc:docMk/>
      <pc:sldMk cId="1986998271" sldId="320"/>
    </pc:sldMkLst>
    <p188:txBody>
      <a:bodyPr/>
      <a:lstStyle/>
      <a:p>
        <a:r>
          <a:rPr lang="en-GB"/>
          <a:t>(Carrozzino, Bergamasco 2010: 452-458)</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09/07/2022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300749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233659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386651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106364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52</a:t>
            </a:fld>
            <a:endParaRPr lang="en-GB"/>
          </a:p>
        </p:txBody>
      </p:sp>
    </p:spTree>
    <p:extLst>
      <p:ext uri="{BB962C8B-B14F-4D97-AF65-F5344CB8AC3E}">
        <p14:creationId xmlns:p14="http://schemas.microsoft.com/office/powerpoint/2010/main" val="24378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64688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20</a:t>
            </a:fld>
            <a:endParaRPr lang="en-GB"/>
          </a:p>
        </p:txBody>
      </p:sp>
    </p:spTree>
    <p:extLst>
      <p:ext uri="{BB962C8B-B14F-4D97-AF65-F5344CB8AC3E}">
        <p14:creationId xmlns:p14="http://schemas.microsoft.com/office/powerpoint/2010/main" val="161559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21</a:t>
            </a:fld>
            <a:endParaRPr lang="en-GB"/>
          </a:p>
        </p:txBody>
      </p:sp>
    </p:spTree>
    <p:extLst>
      <p:ext uri="{BB962C8B-B14F-4D97-AF65-F5344CB8AC3E}">
        <p14:creationId xmlns:p14="http://schemas.microsoft.com/office/powerpoint/2010/main" val="1562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09/07/2022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09/07/2022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09/07/2022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09/07/2022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2fUpdVGlyU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ma.unibo.it/it/il-sistema-museale/collezione-di-anatomia-degli-animali-domestic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sketchfab.com/3d-models/fridas-room-e5f124def4dc40dcaf96f73a2363854c?utm_medium=embed&amp;utm_campaign=share-popup&amp;utm_content=e5f124def4dc40dcaf96f73a2363854c" TargetMode="External"/><Relationship Id="rId1" Type="http://schemas.openxmlformats.org/officeDocument/2006/relationships/slideLayout" Target="../slideLayouts/slideLayout2.xml"/><Relationship Id="rId4" Type="http://schemas.microsoft.com/office/2018/10/relationships/comments" Target="../comments/modernComment_140_766F2FFF.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8735334" y="5776336"/>
            <a:ext cx="3368016" cy="605256"/>
          </a:xfrm>
          <a:prstGeom prst="rect">
            <a:avLst/>
          </a:prstGeom>
        </p:spPr>
        <p:txBody>
          <a:bodyPr vert="horz" lIns="91440" tIns="45720" rIns="91440" bIns="45720" rtlCol="0" anchor="t">
            <a:normAutofit fontScale="85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solidFill>
                  <a:schemeClr val="tx1"/>
                </a:solidFill>
              </a:rPr>
              <a:t>ALISIA ZARBO – ENRICA ZANI</a:t>
            </a:r>
          </a:p>
          <a:p>
            <a:pPr algn="r"/>
            <a:r>
              <a:rPr lang="it-IT" dirty="0">
                <a:solidFill>
                  <a:schemeClr val="tx1"/>
                </a:solidFill>
              </a:rPr>
              <a:t>1° </a:t>
            </a:r>
            <a:r>
              <a:rPr lang="it-IT" dirty="0" err="1">
                <a:solidFill>
                  <a:schemeClr val="tx1"/>
                </a:solidFill>
              </a:rPr>
              <a:t>Year</a:t>
            </a:r>
            <a:r>
              <a:rPr lang="it-IT" dirty="0">
                <a:solidFill>
                  <a:schemeClr val="tx1"/>
                </a:solidFill>
              </a:rPr>
              <a:t> DHDK master degree</a:t>
            </a:r>
            <a:endParaRPr lang="en-GB"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675971" y="6280707"/>
            <a:ext cx="6772507"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GB" sz="2000" dirty="0">
                <a:solidFill>
                  <a:srgbClr val="FFC451"/>
                </a:solidFill>
                <a:latin typeface="Poppins" panose="00000500000000000000" pitchFamily="2" charset="0"/>
                <a:ea typeface="+mj-ea"/>
                <a:cs typeface="+mj-cs"/>
              </a:rPr>
              <a:t>Digital Heritage and Multimedia course</a:t>
            </a: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3345238"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fade">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BEBA7E2-4BE4-C9E9-0D75-C268C0FF0E2D}"/>
              </a:ext>
            </a:extLst>
          </p:cNvPr>
          <p:cNvSpPr>
            <a:spLocks noGrp="1"/>
          </p:cNvSpPr>
          <p:nvPr>
            <p:ph idx="1"/>
          </p:nvPr>
        </p:nvSpPr>
        <p:spPr/>
        <p:txBody>
          <a:bodyPr/>
          <a:lstStyle/>
          <a:p>
            <a:endParaRPr lang="en-GB"/>
          </a:p>
        </p:txBody>
      </p:sp>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487211"/>
            <a:ext cx="1072515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72515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31449"/>
            <a:ext cx="10778035" cy="44967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9625"/>
            <a:ext cx="10734675" cy="4457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E06892E-B102-B205-8112-0FE888945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1415099"/>
            <a:ext cx="10629900" cy="4705350"/>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sp>
        <p:nvSpPr>
          <p:cNvPr id="12" name="Rettangolo con angoli arrotondati 11">
            <a:extLst>
              <a:ext uri="{FF2B5EF4-FFF2-40B4-BE49-F238E27FC236}">
                <a16:creationId xmlns:a16="http://schemas.microsoft.com/office/drawing/2014/main" id="{94438179-95EB-87D0-72C2-B455E2D1C16A}"/>
              </a:ext>
            </a:extLst>
          </p:cNvPr>
          <p:cNvSpPr/>
          <p:nvPr/>
        </p:nvSpPr>
        <p:spPr>
          <a:xfrm>
            <a:off x="7685590" y="1238097"/>
            <a:ext cx="4217241" cy="482693"/>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NON-Interactive computer graphic</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
        <p:nvSpPr>
          <p:cNvPr id="13" name="Rettangolo con angoli arrotondati 12">
            <a:extLst>
              <a:ext uri="{FF2B5EF4-FFF2-40B4-BE49-F238E27FC236}">
                <a16:creationId xmlns:a16="http://schemas.microsoft.com/office/drawing/2014/main" id="{60B5AED6-D0B0-2945-FC3B-3ADC7A9D2B6B}"/>
              </a:ext>
            </a:extLst>
          </p:cNvPr>
          <p:cNvSpPr/>
          <p:nvPr/>
        </p:nvSpPr>
        <p:spPr>
          <a:xfrm>
            <a:off x="7751362" y="1859674"/>
            <a:ext cx="4217240"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used</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bg/>
                                          </p:spTgt>
                                        </p:tgtEl>
                                        <p:attrNameLst>
                                          <p:attrName>style.visibility</p:attrName>
                                        </p:attrNameLst>
                                      </p:cBhvr>
                                      <p:to>
                                        <p:strVal val="visible"/>
                                      </p:to>
                                    </p:set>
                                    <p:animEffect transition="in" filter="fade">
                                      <p:cBhvr>
                                        <p:cTn id="10" dur="500"/>
                                        <p:tgtEl>
                                          <p:spTgt spid="11">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78"/>
                                        </p:tgtEl>
                                        <p:attrNameLst>
                                          <p:attrName>style.visibility</p:attrName>
                                        </p:attrNameLst>
                                      </p:cBhvr>
                                      <p:to>
                                        <p:strVal val="visible"/>
                                      </p:to>
                                    </p:set>
                                    <p:animEffect transition="in" filter="fade">
                                      <p:cBhvr>
                                        <p:cTn id="30" dur="500"/>
                                        <p:tgtEl>
                                          <p:spTgt spid="307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animEffect transition="in" filter="fade">
                                      <p:cBhvr>
                                        <p:cTn id="35" dur="500"/>
                                        <p:tgtEl>
                                          <p:spTgt spid="30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82"/>
                                        </p:tgtEl>
                                        <p:attrNameLst>
                                          <p:attrName>style.visibility</p:attrName>
                                        </p:attrNameLst>
                                      </p:cBhvr>
                                      <p:to>
                                        <p:strVal val="visible"/>
                                      </p:to>
                                    </p:set>
                                    <p:animEffect transition="in" filter="fade">
                                      <p:cBhvr>
                                        <p:cTn id="40" dur="500"/>
                                        <p:tgtEl>
                                          <p:spTgt spid="308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xEl>
                                              <p:pRg st="2" end="2"/>
                                            </p:txEl>
                                          </p:spTgt>
                                        </p:tgtEl>
                                        <p:attrNameLst>
                                          <p:attrName>style.visibility</p:attrName>
                                        </p:attrNameLst>
                                      </p:cBhvr>
                                      <p:to>
                                        <p:strVal val="visible"/>
                                      </p:to>
                                    </p:set>
                                    <p:animEffect transition="in" filter="fade">
                                      <p:cBhvr>
                                        <p:cTn id="47" dur="500"/>
                                        <p:tgtEl>
                                          <p:spTgt spid="1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fade">
                                      <p:cBhvr>
                                        <p:cTn id="50" dur="500"/>
                                        <p:tgtEl>
                                          <p:spTgt spid="13">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fade">
                                      <p:cBhvr>
                                        <p:cTn id="53" dur="500"/>
                                        <p:tgtEl>
                                          <p:spTgt spid="13">
                                            <p:txEl>
                                              <p:pRg st="1" end="1"/>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xEl>
                                              <p:pRg st="3" end="3"/>
                                            </p:txEl>
                                          </p:spTgt>
                                        </p:tgtEl>
                                        <p:attrNameLst>
                                          <p:attrName>style.visibility</p:attrName>
                                        </p:attrNameLst>
                                      </p:cBhvr>
                                      <p:to>
                                        <p:strVal val="visible"/>
                                      </p:to>
                                    </p:set>
                                    <p:animEffect transition="in" filter="fade">
                                      <p:cBhvr>
                                        <p:cTn id="56"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endParaRPr lang="en-GB" dirty="0"/>
          </a:p>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r>
              <a:rPr lang="en-GB" dirty="0"/>
              <a:t>Free comments/suggestions/complains</a:t>
            </a:r>
          </a:p>
          <a:p>
            <a:endParaRPr lang="en-GB" dirty="0"/>
          </a:p>
        </p:txBody>
      </p:sp>
    </p:spTree>
    <p:extLst>
      <p:ext uri="{BB962C8B-B14F-4D97-AF65-F5344CB8AC3E}">
        <p14:creationId xmlns:p14="http://schemas.microsoft.com/office/powerpoint/2010/main" val="1643206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644854" y="182880"/>
            <a:ext cx="5429548" cy="6534912"/>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500"/>
                                        <p:tgtEl>
                                          <p:spTgt spid="7">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err="1"/>
              <a:t>Merchandisign</a:t>
            </a:r>
            <a:endParaRPr lang="en-GB" dirty="0"/>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99" y="2190559"/>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3"/>
          <a:stretch>
            <a:fillRect/>
          </a:stretch>
        </p:blipFill>
        <p:spPr>
          <a:xfrm>
            <a:off x="4509703" y="2190560"/>
            <a:ext cx="780687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1AD8600-FE7F-A37A-0554-90B0D11B1A97}"/>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extLst>
              <a:ext uri="{FF2B5EF4-FFF2-40B4-BE49-F238E27FC236}">
                <a16:creationId xmlns:a16="http://schemas.microsoft.com/office/drawing/2014/main" id="{287B6D5A-B8D0-80BF-D2EF-AF2AB38A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extLst>
              <a:ext uri="{FF2B5EF4-FFF2-40B4-BE49-F238E27FC236}">
                <a16:creationId xmlns:a16="http://schemas.microsoft.com/office/drawing/2014/main" id="{B5290372-45A1-D401-1D20-19DF4B663DC9}"/>
              </a:ext>
            </a:extLst>
          </p:cNvPr>
          <p:cNvPicPr>
            <a:picLocks noChangeAspect="1"/>
          </p:cNvPicPr>
          <p:nvPr/>
        </p:nvPicPr>
        <p:blipFill>
          <a:blip r:embed="rId2"/>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3"/>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pic>
        <p:nvPicPr>
          <p:cNvPr id="4" name="Immagine 3">
            <a:extLst>
              <a:ext uri="{FF2B5EF4-FFF2-40B4-BE49-F238E27FC236}">
                <a16:creationId xmlns:a16="http://schemas.microsoft.com/office/drawing/2014/main" id="{976641CB-B0DE-4472-2B7A-532FEF3B6FD3}"/>
              </a:ext>
            </a:extLst>
          </p:cNvPr>
          <p:cNvPicPr>
            <a:picLocks noChangeAspect="1"/>
          </p:cNvPicPr>
          <p:nvPr/>
        </p:nvPicPr>
        <p:blipFill>
          <a:blip r:embed="rId4"/>
          <a:stretch>
            <a:fillRect/>
          </a:stretch>
        </p:blipFill>
        <p:spPr>
          <a:xfrm>
            <a:off x="8318000" y="3852582"/>
            <a:ext cx="3761781" cy="2855328"/>
          </a:xfrm>
          <a:prstGeom prst="rect">
            <a:avLst/>
          </a:prstGeom>
        </p:spPr>
      </p:pic>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5" name="Segnaposto contenuto 2">
            <a:extLst>
              <a:ext uri="{FF2B5EF4-FFF2-40B4-BE49-F238E27FC236}">
                <a16:creationId xmlns:a16="http://schemas.microsoft.com/office/drawing/2014/main" id="{81A9F246-813C-28B1-146F-0F48364CEA77}"/>
              </a:ext>
            </a:extLst>
          </p:cNvPr>
          <p:cNvSpPr>
            <a:spLocks noGrp="1"/>
          </p:cNvSpPr>
          <p:nvPr>
            <p:ph idx="1"/>
          </p:nvPr>
        </p:nvSpPr>
        <p:spPr>
          <a:xfrm>
            <a:off x="967677" y="1633728"/>
            <a:ext cx="4725988" cy="1536192"/>
          </a:xfrm>
        </p:spPr>
        <p:txBody>
          <a:bodyPr>
            <a:normAutofit fontScale="92500" lnSpcReduction="10000"/>
          </a:bodyPr>
          <a:lstStyle/>
          <a:p>
            <a:r>
              <a:rPr lang="en-GB" b="1" dirty="0"/>
              <a:t>Context</a:t>
            </a:r>
          </a:p>
          <a:p>
            <a:r>
              <a:rPr lang="en-GB" b="1" dirty="0"/>
              <a:t>Design cards</a:t>
            </a:r>
          </a:p>
          <a:p>
            <a:r>
              <a:rPr lang="en-GB" b="1" dirty="0"/>
              <a:t>Goals</a:t>
            </a:r>
          </a:p>
          <a:p>
            <a:r>
              <a:rPr lang="en-GB" b="1" dirty="0" err="1"/>
              <a:t>Museological</a:t>
            </a:r>
            <a:r>
              <a:rPr lang="en-GB" b="1" dirty="0"/>
              <a:t> approach</a:t>
            </a:r>
            <a:endParaRPr lang="en-GB" dirty="0"/>
          </a:p>
        </p:txBody>
      </p:sp>
      <p:sp>
        <p:nvSpPr>
          <p:cNvPr id="6" name="Segnaposto contenuto 2">
            <a:extLst>
              <a:ext uri="{FF2B5EF4-FFF2-40B4-BE49-F238E27FC236}">
                <a16:creationId xmlns:a16="http://schemas.microsoft.com/office/drawing/2014/main" id="{EE8D9B26-40BB-12ED-9DB2-556B1C79892D}"/>
              </a:ext>
            </a:extLst>
          </p:cNvPr>
          <p:cNvSpPr txBox="1">
            <a:spLocks/>
          </p:cNvSpPr>
          <p:nvPr/>
        </p:nvSpPr>
        <p:spPr>
          <a:xfrm>
            <a:off x="6667501" y="1633728"/>
            <a:ext cx="4725988" cy="15361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Personae</a:t>
            </a:r>
          </a:p>
          <a:p>
            <a:r>
              <a:rPr lang="en-GB" b="1" dirty="0"/>
              <a:t>Scenarios</a:t>
            </a:r>
          </a:p>
        </p:txBody>
      </p:sp>
    </p:spTree>
    <p:extLst>
      <p:ext uri="{BB962C8B-B14F-4D97-AF65-F5344CB8AC3E}">
        <p14:creationId xmlns:p14="http://schemas.microsoft.com/office/powerpoint/2010/main" val="361122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12319"/>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1. Preliminary brainstorming</a:t>
            </a:r>
            <a:br>
              <a:rPr lang="en-GB" dirty="0"/>
            </a:br>
            <a:r>
              <a:rPr lang="en-GB" dirty="0"/>
              <a:t>Corpus of lost-pets advertisements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972317" y="1940270"/>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words used to describe the physical or behavioural features 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personalization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endParaRPr lang="en-GB" sz="1600" dirty="0">
              <a:solidFill>
                <a:schemeClr val="tx1">
                  <a:lumMod val="75000"/>
                  <a:lumOff val="25000"/>
                </a:schemeClr>
              </a:solidFill>
            </a:endParaRPr>
          </a:p>
        </p:txBody>
      </p:sp>
    </p:spTree>
    <p:extLst>
      <p:ext uri="{BB962C8B-B14F-4D97-AF65-F5344CB8AC3E}">
        <p14:creationId xmlns:p14="http://schemas.microsoft.com/office/powerpoint/2010/main" val="1644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1</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10;&#10;Descrizione generata automaticamente">
            <a:extLst>
              <a:ext uri="{FF2B5EF4-FFF2-40B4-BE49-F238E27FC236}">
                <a16:creationId xmlns:a16="http://schemas.microsoft.com/office/drawing/2014/main" id="{78B322CA-4030-497A-8213-0E4B53112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60" y="1905000"/>
            <a:ext cx="3714749" cy="4952999"/>
          </a:xfrm>
          <a:prstGeom prst="rect">
            <a:avLst/>
          </a:prstGeom>
        </p:spPr>
      </p:pic>
      <p:sp>
        <p:nvSpPr>
          <p:cNvPr id="11" name="Rettangolo con angoli arrotondati 10">
            <a:extLst>
              <a:ext uri="{FF2B5EF4-FFF2-40B4-BE49-F238E27FC236}">
                <a16:creationId xmlns:a16="http://schemas.microsoft.com/office/drawing/2014/main" id="{FB76F779-A2A4-428A-AEB0-B2D74CD9FC21}"/>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
        <p:nvSpPr>
          <p:cNvPr id="3" name="Rettangolo con angoli arrotondati 2">
            <a:extLst>
              <a:ext uri="{FF2B5EF4-FFF2-40B4-BE49-F238E27FC236}">
                <a16:creationId xmlns:a16="http://schemas.microsoft.com/office/drawing/2014/main" id="{1BEF2FD3-6E4D-4757-B057-BBDF95727C39}"/>
              </a:ext>
            </a:extLst>
          </p:cNvPr>
          <p:cNvSpPr/>
          <p:nvPr/>
        </p:nvSpPr>
        <p:spPr>
          <a:xfrm>
            <a:off x="1405054" y="4170556"/>
            <a:ext cx="6088566"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con angoli arrotondati 6">
            <a:extLst>
              <a:ext uri="{FF2B5EF4-FFF2-40B4-BE49-F238E27FC236}">
                <a16:creationId xmlns:a16="http://schemas.microsoft.com/office/drawing/2014/main" id="{E3906473-3E52-4EEB-98CE-77664F133F9F}"/>
              </a:ext>
            </a:extLst>
          </p:cNvPr>
          <p:cNvSpPr/>
          <p:nvPr/>
        </p:nvSpPr>
        <p:spPr>
          <a:xfrm>
            <a:off x="8847116" y="4786664"/>
            <a:ext cx="1723957" cy="557558"/>
          </a:xfrm>
          <a:prstGeom prst="round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tangolo con angoli arrotondati 7">
            <a:extLst>
              <a:ext uri="{FF2B5EF4-FFF2-40B4-BE49-F238E27FC236}">
                <a16:creationId xmlns:a16="http://schemas.microsoft.com/office/drawing/2014/main" id="{0B34981E-9EE2-4F7B-9D9A-211F3D48C47A}"/>
              </a:ext>
            </a:extLst>
          </p:cNvPr>
          <p:cNvSpPr/>
          <p:nvPr/>
        </p:nvSpPr>
        <p:spPr>
          <a:xfrm>
            <a:off x="1405054" y="4836361"/>
            <a:ext cx="6088566" cy="557558"/>
          </a:xfrm>
          <a:prstGeom prst="roundRect">
            <a:avLst/>
          </a:prstGeom>
          <a:solidFill>
            <a:schemeClr val="bg2">
              <a:lumMod val="75000"/>
              <a:alpha val="44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nettore 2 5">
            <a:extLst>
              <a:ext uri="{FF2B5EF4-FFF2-40B4-BE49-F238E27FC236}">
                <a16:creationId xmlns:a16="http://schemas.microsoft.com/office/drawing/2014/main" id="{A44C66C9-468D-4699-AD1C-837152BCFB06}"/>
              </a:ext>
            </a:extLst>
          </p:cNvPr>
          <p:cNvCxnSpPr/>
          <p:nvPr/>
        </p:nvCxnSpPr>
        <p:spPr>
          <a:xfrm flipV="1">
            <a:off x="7493620" y="3942608"/>
            <a:ext cx="2517279" cy="1122835"/>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4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2</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descr="Immagine che contiene testo, nero, mammifero&#10;&#10;Descrizione generata automaticamente">
            <a:extLst>
              <a:ext uri="{FF2B5EF4-FFF2-40B4-BE49-F238E27FC236}">
                <a16:creationId xmlns:a16="http://schemas.microsoft.com/office/drawing/2014/main" id="{33339D11-8609-4080-A872-A42D1A76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902" y="1971675"/>
            <a:ext cx="3717407" cy="4956543"/>
          </a:xfrm>
          <a:prstGeom prst="rect">
            <a:avLst/>
          </a:prstGeom>
        </p:spPr>
      </p:pic>
      <p:sp>
        <p:nvSpPr>
          <p:cNvPr id="8" name="Rettangolo con angoli arrotondati 7">
            <a:extLst>
              <a:ext uri="{FF2B5EF4-FFF2-40B4-BE49-F238E27FC236}">
                <a16:creationId xmlns:a16="http://schemas.microsoft.com/office/drawing/2014/main" id="{1BBD656D-7F0C-41E9-A1EC-00E98E030E4B}"/>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3415374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fontScale="90000"/>
          </a:bodyPr>
          <a:lstStyle/>
          <a:p>
            <a:r>
              <a:rPr lang="en-GB" dirty="0"/>
              <a:t>1. Preliminary brainstorming</a:t>
            </a:r>
            <a:br>
              <a:rPr lang="en-GB" dirty="0"/>
            </a:br>
            <a:r>
              <a:rPr lang="en-GB" dirty="0"/>
              <a:t>Corpus of lost-pets advertisements. Ex. 3</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descr="Immagine che contiene testo, bigliettodavisita&#10;&#10;Descrizione generata automaticamente">
            <a:extLst>
              <a:ext uri="{FF2B5EF4-FFF2-40B4-BE49-F238E27FC236}">
                <a16:creationId xmlns:a16="http://schemas.microsoft.com/office/drawing/2014/main" id="{A92A683C-C1E8-41AE-B549-E57C37DC0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75" y="1971675"/>
            <a:ext cx="3719732" cy="4956543"/>
          </a:xfrm>
          <a:prstGeom prst="rect">
            <a:avLst/>
          </a:prstGeom>
        </p:spPr>
      </p:pic>
      <p:sp>
        <p:nvSpPr>
          <p:cNvPr id="8" name="Rettangolo con angoli arrotondati 7">
            <a:extLst>
              <a:ext uri="{FF2B5EF4-FFF2-40B4-BE49-F238E27FC236}">
                <a16:creationId xmlns:a16="http://schemas.microsoft.com/office/drawing/2014/main" id="{2C3ED476-437D-449D-B21C-944DCC41D523}"/>
              </a:ext>
            </a:extLst>
          </p:cNvPr>
          <p:cNvSpPr/>
          <p:nvPr/>
        </p:nvSpPr>
        <p:spPr>
          <a:xfrm>
            <a:off x="1251097" y="1986963"/>
            <a:ext cx="6462823" cy="3716969"/>
          </a:xfrm>
          <a:prstGeom prst="roundRect">
            <a:avLst/>
          </a:prstGeom>
          <a:ln w="76200">
            <a:solidFill>
              <a:schemeClr val="accent4"/>
            </a:solidFill>
          </a:ln>
        </p:spPr>
        <p:txBody>
          <a:bodyPr vert="horz" lIns="0" tIns="45720" rIns="0" bIns="45720" rtlCol="0">
            <a:normAutofit fontScale="92500" lnSpcReduction="10000"/>
          </a:bodyPr>
          <a:lstStyle/>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Our</a:t>
            </a:r>
            <a:r>
              <a:rPr lang="it-IT" sz="1600" dirty="0">
                <a:solidFill>
                  <a:schemeClr val="tx1">
                    <a:lumMod val="75000"/>
                    <a:lumOff val="25000"/>
                  </a:schemeClr>
                </a:solidFill>
              </a:rPr>
              <a:t> </a:t>
            </a:r>
            <a:r>
              <a:rPr lang="it-IT" sz="1600" dirty="0" err="1">
                <a:solidFill>
                  <a:schemeClr val="tx1">
                    <a:lumMod val="75000"/>
                    <a:lumOff val="25000"/>
                  </a:schemeClr>
                </a:solidFill>
              </a:rPr>
              <a:t>starting</a:t>
            </a:r>
            <a:r>
              <a:rPr lang="it-IT" sz="1600" dirty="0">
                <a:solidFill>
                  <a:schemeClr val="tx1">
                    <a:lumMod val="75000"/>
                    <a:lumOff val="25000"/>
                  </a:schemeClr>
                </a:solidFill>
              </a:rPr>
              <a:t> point </a:t>
            </a:r>
            <a:r>
              <a:rPr lang="it-IT" sz="1600" dirty="0" err="1">
                <a:solidFill>
                  <a:schemeClr val="tx1">
                    <a:lumMod val="75000"/>
                    <a:lumOff val="25000"/>
                  </a:schemeClr>
                </a:solidFill>
              </a:rPr>
              <a:t>has</a:t>
            </a:r>
            <a:r>
              <a:rPr lang="it-IT" sz="1600" dirty="0">
                <a:solidFill>
                  <a:schemeClr val="tx1">
                    <a:lumMod val="75000"/>
                    <a:lumOff val="25000"/>
                  </a:schemeClr>
                </a:solidFill>
              </a:rPr>
              <a:t> </a:t>
            </a:r>
            <a:r>
              <a:rPr lang="it-IT" sz="1600" dirty="0" err="1">
                <a:solidFill>
                  <a:schemeClr val="tx1">
                    <a:lumMod val="75000"/>
                    <a:lumOff val="25000"/>
                  </a:schemeClr>
                </a:solidFill>
              </a:rPr>
              <a:t>been</a:t>
            </a:r>
            <a:r>
              <a:rPr lang="it-IT" sz="1600" dirty="0">
                <a:solidFill>
                  <a:schemeClr val="tx1">
                    <a:lumMod val="75000"/>
                    <a:lumOff val="25000"/>
                  </a:schemeClr>
                </a:solidFill>
              </a:rPr>
              <a:t> a corpus of </a:t>
            </a:r>
            <a:r>
              <a:rPr lang="it-IT" sz="1600" dirty="0" err="1">
                <a:solidFill>
                  <a:schemeClr val="tx1">
                    <a:lumMod val="75000"/>
                    <a:lumOff val="25000"/>
                  </a:schemeClr>
                </a:solidFill>
              </a:rPr>
              <a:t>photographs</a:t>
            </a:r>
            <a:r>
              <a:rPr lang="it-IT" sz="1600" dirty="0">
                <a:solidFill>
                  <a:schemeClr val="tx1">
                    <a:lumMod val="75000"/>
                    <a:lumOff val="25000"/>
                  </a:schemeClr>
                </a:solidFill>
              </a:rPr>
              <a:t> </a:t>
            </a:r>
            <a:r>
              <a:rPr lang="it-IT" sz="1600" dirty="0" err="1">
                <a:solidFill>
                  <a:schemeClr val="tx1">
                    <a:lumMod val="75000"/>
                    <a:lumOff val="25000"/>
                  </a:schemeClr>
                </a:solidFill>
              </a:rPr>
              <a:t>taken</a:t>
            </a:r>
            <a:r>
              <a:rPr lang="it-IT" sz="1600" dirty="0">
                <a:solidFill>
                  <a:schemeClr val="tx1">
                    <a:lumMod val="75000"/>
                    <a:lumOff val="25000"/>
                  </a:schemeClr>
                </a:solidFill>
              </a:rPr>
              <a:t> </a:t>
            </a:r>
            <a:r>
              <a:rPr lang="it-IT" sz="1600" dirty="0" err="1">
                <a:solidFill>
                  <a:schemeClr val="tx1">
                    <a:lumMod val="75000"/>
                    <a:lumOff val="25000"/>
                  </a:schemeClr>
                </a:solidFill>
              </a:rPr>
              <a:t>during</a:t>
            </a:r>
            <a:r>
              <a:rPr lang="it-IT" sz="1600" dirty="0">
                <a:solidFill>
                  <a:schemeClr val="tx1">
                    <a:lumMod val="75000"/>
                    <a:lumOff val="25000"/>
                  </a:schemeClr>
                </a:solidFill>
              </a:rPr>
              <a:t> the </a:t>
            </a:r>
            <a:r>
              <a:rPr lang="it-IT" sz="1600" dirty="0" err="1">
                <a:solidFill>
                  <a:schemeClr val="tx1">
                    <a:lumMod val="75000"/>
                    <a:lumOff val="25000"/>
                  </a:schemeClr>
                </a:solidFill>
              </a:rPr>
              <a:t>years</a:t>
            </a:r>
            <a:r>
              <a:rPr lang="it-IT" sz="1600" dirty="0">
                <a:solidFill>
                  <a:schemeClr val="tx1">
                    <a:lumMod val="75000"/>
                    <a:lumOff val="25000"/>
                  </a:schemeClr>
                </a:solidFill>
              </a:rPr>
              <a:t> in </a:t>
            </a:r>
            <a:r>
              <a:rPr lang="it-IT" sz="1600" dirty="0" err="1">
                <a:solidFill>
                  <a:schemeClr val="tx1">
                    <a:lumMod val="75000"/>
                    <a:lumOff val="25000"/>
                  </a:schemeClr>
                </a:solidFill>
              </a:rPr>
              <a:t>different</a:t>
            </a:r>
            <a:r>
              <a:rPr lang="it-IT" sz="1600" dirty="0">
                <a:solidFill>
                  <a:schemeClr val="tx1">
                    <a:lumMod val="75000"/>
                    <a:lumOff val="25000"/>
                  </a:schemeClr>
                </a:solidFill>
              </a:rPr>
              <a:t> places.</a:t>
            </a:r>
          </a:p>
          <a:p>
            <a:pPr>
              <a:lnSpc>
                <a:spcPct val="120000"/>
              </a:lnSpc>
              <a:spcBef>
                <a:spcPts val="1200"/>
              </a:spcBef>
              <a:spcAft>
                <a:spcPts val="200"/>
              </a:spcAft>
              <a:buClr>
                <a:schemeClr val="accent1"/>
              </a:buClr>
              <a:buSzPct val="100000"/>
            </a:pPr>
            <a:r>
              <a:rPr lang="it-IT" sz="1600" dirty="0" err="1">
                <a:solidFill>
                  <a:schemeClr val="tx1">
                    <a:lumMod val="75000"/>
                    <a:lumOff val="25000"/>
                  </a:schemeClr>
                </a:solidFill>
              </a:rPr>
              <a:t>We</a:t>
            </a:r>
            <a:r>
              <a:rPr lang="it-IT" sz="1600" dirty="0">
                <a:solidFill>
                  <a:schemeClr val="tx1">
                    <a:lumMod val="75000"/>
                    <a:lumOff val="25000"/>
                  </a:schemeClr>
                </a:solidFill>
              </a:rPr>
              <a:t> </a:t>
            </a:r>
            <a:r>
              <a:rPr lang="it-IT" sz="1600" dirty="0" err="1">
                <a:solidFill>
                  <a:schemeClr val="tx1">
                    <a:lumMod val="75000"/>
                    <a:lumOff val="25000"/>
                  </a:schemeClr>
                </a:solidFill>
              </a:rPr>
              <a:t>were</a:t>
            </a:r>
            <a:r>
              <a:rPr lang="it-IT" sz="1600" dirty="0">
                <a:solidFill>
                  <a:schemeClr val="tx1">
                    <a:lumMod val="75000"/>
                    <a:lumOff val="25000"/>
                  </a:schemeClr>
                </a:solidFill>
              </a:rPr>
              <a:t> </a:t>
            </a:r>
            <a:r>
              <a:rPr lang="it-IT" sz="1600" dirty="0" err="1">
                <a:solidFill>
                  <a:schemeClr val="tx1">
                    <a:lumMod val="75000"/>
                    <a:lumOff val="25000"/>
                  </a:schemeClr>
                </a:solidFill>
              </a:rPr>
              <a:t>interested</a:t>
            </a:r>
            <a:r>
              <a:rPr lang="it-IT" sz="1600" dirty="0">
                <a:solidFill>
                  <a:schemeClr val="tx1">
                    <a:lumMod val="75000"/>
                    <a:lumOff val="25000"/>
                  </a:schemeClr>
                </a:solidFill>
              </a:rPr>
              <a:t> in </a:t>
            </a:r>
            <a:r>
              <a:rPr lang="it-IT" sz="1600" dirty="0" err="1">
                <a:solidFill>
                  <a:schemeClr val="tx1">
                    <a:lumMod val="75000"/>
                    <a:lumOff val="25000"/>
                  </a:schemeClr>
                </a:solidFill>
              </a:rPr>
              <a:t>these</a:t>
            </a:r>
            <a:r>
              <a:rPr lang="it-IT" sz="1600" dirty="0">
                <a:solidFill>
                  <a:schemeClr val="tx1">
                    <a:lumMod val="75000"/>
                    <a:lumOff val="25000"/>
                  </a:schemeClr>
                </a:solidFill>
              </a:rPr>
              <a:t> </a:t>
            </a:r>
            <a:r>
              <a:rPr lang="it-IT" sz="1600" dirty="0" err="1">
                <a:solidFill>
                  <a:schemeClr val="tx1">
                    <a:lumMod val="75000"/>
                    <a:lumOff val="25000"/>
                  </a:schemeClr>
                </a:solidFill>
              </a:rPr>
              <a:t>characteristics</a:t>
            </a:r>
            <a:r>
              <a:rPr lang="it-IT" sz="1600" dirty="0">
                <a:solidFill>
                  <a:schemeClr val="tx1">
                    <a:lumMod val="75000"/>
                    <a:lumOff val="25000"/>
                  </a:schemeClr>
                </a:solidFill>
              </a:rPr>
              <a: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it-IT" sz="1600" dirty="0">
                <a:solidFill>
                  <a:schemeClr val="tx1">
                    <a:lumMod val="75000"/>
                    <a:lumOff val="25000"/>
                  </a:schemeClr>
                </a:solidFill>
              </a:rPr>
              <a:t>1. </a:t>
            </a:r>
            <a:r>
              <a:rPr lang="en-GB" sz="1600" dirty="0">
                <a:solidFill>
                  <a:schemeClr val="tx1">
                    <a:lumMod val="75000"/>
                    <a:lumOff val="25000"/>
                  </a:schemeClr>
                </a:solidFill>
              </a:rPr>
              <a:t>standard pattern of the visual construction</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2. affective tie between the lost animals and their owners</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3. power expressivity of the </a:t>
            </a:r>
            <a:r>
              <a:rPr lang="en-GB" sz="1600" b="1" dirty="0">
                <a:solidFill>
                  <a:schemeClr val="tx1">
                    <a:lumMod val="75000"/>
                    <a:lumOff val="25000"/>
                  </a:schemeClr>
                </a:solidFill>
              </a:rPr>
              <a:t>words</a:t>
            </a:r>
            <a:r>
              <a:rPr lang="en-GB" sz="1600" dirty="0">
                <a:solidFill>
                  <a:schemeClr val="tx1">
                    <a:lumMod val="75000"/>
                    <a:lumOff val="25000"/>
                  </a:schemeClr>
                </a:solidFill>
              </a:rPr>
              <a:t> used to describe the </a:t>
            </a:r>
            <a:r>
              <a:rPr lang="en-GB" sz="1600" b="1" dirty="0">
                <a:solidFill>
                  <a:schemeClr val="tx1">
                    <a:lumMod val="75000"/>
                    <a:lumOff val="25000"/>
                  </a:schemeClr>
                </a:solidFill>
              </a:rPr>
              <a:t>physical or behavioural features </a:t>
            </a:r>
            <a:r>
              <a:rPr lang="en-GB" sz="1600" dirty="0">
                <a:solidFill>
                  <a:schemeClr val="tx1">
                    <a:lumMod val="75000"/>
                    <a:lumOff val="25000"/>
                  </a:schemeClr>
                </a:solidFill>
              </a:rPr>
              <a:t>of the pet</a:t>
            </a:r>
          </a:p>
          <a:p>
            <a:pPr marL="91440" indent="-91440">
              <a:lnSpc>
                <a:spcPct val="120000"/>
              </a:lnSpc>
              <a:spcBef>
                <a:spcPts val="1200"/>
              </a:spcBef>
              <a:spcAft>
                <a:spcPts val="200"/>
              </a:spcAft>
              <a:buClr>
                <a:schemeClr val="accent1"/>
              </a:buClr>
              <a:buSzPct val="100000"/>
              <a:buFont typeface="Calibri" panose="020F0502020204030204" pitchFamily="34" charset="0"/>
              <a:buChar char=" "/>
            </a:pPr>
            <a:r>
              <a:rPr lang="en-GB" sz="1600" dirty="0">
                <a:solidFill>
                  <a:schemeClr val="tx1">
                    <a:lumMod val="75000"/>
                    <a:lumOff val="25000"/>
                  </a:schemeClr>
                </a:solidFill>
              </a:rPr>
              <a:t>4. </a:t>
            </a:r>
            <a:r>
              <a:rPr lang="en-GB" sz="1600" b="1" dirty="0">
                <a:solidFill>
                  <a:schemeClr val="tx1">
                    <a:lumMod val="75000"/>
                    <a:lumOff val="25000"/>
                  </a:schemeClr>
                </a:solidFill>
              </a:rPr>
              <a:t>personalization</a:t>
            </a:r>
            <a:r>
              <a:rPr lang="en-GB" sz="1600" dirty="0">
                <a:solidFill>
                  <a:schemeClr val="tx1">
                    <a:lumMod val="75000"/>
                    <a:lumOff val="25000"/>
                  </a:schemeClr>
                </a:solidFill>
              </a:rPr>
              <a:t> of the standard pattern/basic </a:t>
            </a:r>
            <a:r>
              <a:rPr lang="en-GB" sz="1600" dirty="0" err="1">
                <a:solidFill>
                  <a:schemeClr val="tx1">
                    <a:lumMod val="75000"/>
                    <a:lumOff val="25000"/>
                  </a:schemeClr>
                </a:solidFill>
              </a:rPr>
              <a:t>greyprint</a:t>
            </a:r>
            <a:r>
              <a:rPr lang="en-GB" sz="1600" dirty="0">
                <a:solidFill>
                  <a:schemeClr val="tx1">
                    <a:lumMod val="75000"/>
                    <a:lumOff val="25000"/>
                  </a:schemeClr>
                </a:solidFill>
              </a:rPr>
              <a:t> to give detaching details</a:t>
            </a:r>
          </a:p>
        </p:txBody>
      </p:sp>
    </p:spTree>
    <p:extLst>
      <p:ext uri="{BB962C8B-B14F-4D97-AF65-F5344CB8AC3E}">
        <p14:creationId xmlns:p14="http://schemas.microsoft.com/office/powerpoint/2010/main" val="538236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Benchmark on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77500" lnSpcReduction="20000"/>
          </a:bodyPr>
          <a:lstStyle/>
          <a:p>
            <a:r>
              <a:rPr lang="it-IT" dirty="0" err="1"/>
              <a:t>We</a:t>
            </a:r>
            <a:r>
              <a:rPr lang="it-IT" dirty="0"/>
              <a:t> </a:t>
            </a:r>
            <a:r>
              <a:rPr lang="it-IT" dirty="0" err="1"/>
              <a:t>then</a:t>
            </a:r>
            <a:r>
              <a:rPr lang="it-IT" dirty="0"/>
              <a:t> </a:t>
            </a:r>
            <a:r>
              <a:rPr lang="it-IT" dirty="0" err="1"/>
              <a:t>started</a:t>
            </a:r>
            <a:r>
              <a:rPr lang="it-IT" dirty="0"/>
              <a:t> </a:t>
            </a:r>
            <a:r>
              <a:rPr lang="it-IT" dirty="0" err="1"/>
              <a:t>searching</a:t>
            </a:r>
            <a:r>
              <a:rPr lang="it-IT" dirty="0"/>
              <a:t> for cultural institutions </a:t>
            </a:r>
            <a:r>
              <a:rPr lang="it-IT" dirty="0" err="1"/>
              <a:t>devoted</a:t>
            </a:r>
            <a:r>
              <a:rPr lang="it-IT" dirty="0"/>
              <a:t> to the </a:t>
            </a:r>
            <a:r>
              <a:rPr lang="it-IT" b="1" dirty="0" err="1"/>
              <a:t>happier</a:t>
            </a:r>
            <a:r>
              <a:rPr lang="it-IT" b="1" dirty="0"/>
              <a:t> </a:t>
            </a:r>
            <a:r>
              <a:rPr lang="it-IT" b="1" dirty="0" err="1"/>
              <a:t>theme</a:t>
            </a:r>
            <a:r>
              <a:rPr lang="it-IT" b="1" dirty="0"/>
              <a:t> </a:t>
            </a:r>
            <a:r>
              <a:rPr lang="it-IT" dirty="0"/>
              <a:t>of human-pet </a:t>
            </a:r>
            <a:r>
              <a:rPr lang="it-IT" dirty="0" err="1"/>
              <a:t>relationship</a:t>
            </a:r>
            <a:endParaRPr lang="it-IT" dirty="0"/>
          </a:p>
          <a:p>
            <a:r>
              <a:rPr lang="it-IT" dirty="0" err="1"/>
              <a:t>We</a:t>
            </a:r>
            <a:r>
              <a:rPr lang="it-IT" dirty="0"/>
              <a:t> </a:t>
            </a:r>
            <a:r>
              <a:rPr lang="it-IT" dirty="0" err="1"/>
              <a:t>did</a:t>
            </a:r>
            <a:r>
              <a:rPr lang="it-IT" dirty="0"/>
              <a:t> a short and </a:t>
            </a:r>
            <a:r>
              <a:rPr lang="it-IT" dirty="0" err="1"/>
              <a:t>really</a:t>
            </a:r>
            <a:r>
              <a:rPr lang="it-IT" dirty="0"/>
              <a:t> </a:t>
            </a:r>
            <a:r>
              <a:rPr lang="it-IT" dirty="0" err="1"/>
              <a:t>lazy</a:t>
            </a:r>
            <a:r>
              <a:rPr lang="it-IT" dirty="0"/>
              <a:t> </a:t>
            </a:r>
            <a:r>
              <a:rPr lang="it-IT" dirty="0" err="1"/>
              <a:t>google</a:t>
            </a:r>
            <a:r>
              <a:rPr lang="it-IT" dirty="0"/>
              <a:t> </a:t>
            </a:r>
            <a:r>
              <a:rPr lang="it-IT" dirty="0" err="1"/>
              <a:t>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a:t>
            </a:r>
            <a:r>
              <a:rPr lang="it-IT" dirty="0" err="1"/>
              <a:t>between</a:t>
            </a:r>
            <a:r>
              <a:rPr lang="it-IT" dirty="0"/>
              <a:t> the first 10 «</a:t>
            </a:r>
            <a:r>
              <a:rPr lang="en-GB" dirty="0">
                <a:hlinkClick r:id="rId3"/>
              </a:rPr>
              <a:t>17 Dog and Cat Museums Around the World</a:t>
            </a:r>
            <a:r>
              <a:rPr lang="en-GB" dirty="0"/>
              <a:t>»</a:t>
            </a:r>
            <a:endParaRPr lang="it-IT" dirty="0"/>
          </a:p>
          <a:p>
            <a:r>
              <a:rPr lang="it-IT" dirty="0" err="1"/>
              <a:t>Analyzing</a:t>
            </a:r>
            <a:r>
              <a:rPr lang="it-IT" dirty="0"/>
              <a:t> the 17 museums </a:t>
            </a:r>
            <a:r>
              <a:rPr lang="it-IT" dirty="0" err="1"/>
              <a:t>presented</a:t>
            </a:r>
            <a:r>
              <a:rPr lang="it-IT" dirty="0"/>
              <a:t> </a:t>
            </a:r>
            <a:r>
              <a:rPr lang="it-IT" dirty="0" err="1"/>
              <a:t>we</a:t>
            </a:r>
            <a:r>
              <a:rPr lang="it-IT" dirty="0"/>
              <a:t> </a:t>
            </a:r>
            <a:r>
              <a:rPr lang="it-IT" dirty="0" err="1"/>
              <a:t>find</a:t>
            </a:r>
            <a:r>
              <a:rPr lang="it-IT" dirty="0"/>
              <a:t> some recursive </a:t>
            </a:r>
            <a:r>
              <a:rPr lang="it-IT" dirty="0" err="1"/>
              <a:t>caracheristics</a:t>
            </a:r>
            <a:r>
              <a:rPr lang="it-IT" dirty="0"/>
              <a:t> </a:t>
            </a:r>
            <a:r>
              <a:rPr lang="it-IT" dirty="0" err="1"/>
              <a:t>as</a:t>
            </a:r>
            <a:r>
              <a:rPr lang="it-IT" dirty="0"/>
              <a:t>:</a:t>
            </a:r>
          </a:p>
          <a:p>
            <a:pPr lvl="1"/>
            <a:r>
              <a:rPr lang="it-IT" dirty="0"/>
              <a:t>A </a:t>
            </a:r>
            <a:r>
              <a:rPr lang="it-IT" dirty="0" err="1"/>
              <a:t>lot</a:t>
            </a:r>
            <a:r>
              <a:rPr lang="it-IT" dirty="0"/>
              <a:t> of </a:t>
            </a:r>
            <a:r>
              <a:rPr lang="it-IT" b="1" dirty="0"/>
              <a:t>single-pet </a:t>
            </a:r>
            <a:r>
              <a:rPr lang="it-IT" b="1" dirty="0" err="1"/>
              <a:t>celebrating</a:t>
            </a:r>
            <a:r>
              <a:rPr lang="it-IT" b="1"/>
              <a:t> </a:t>
            </a:r>
            <a:r>
              <a:rPr lang="it-IT"/>
              <a:t>institutions</a:t>
            </a:r>
            <a:endParaRPr lang="it-IT" dirty="0"/>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dirty="0" err="1"/>
              <a:t>Lack</a:t>
            </a:r>
            <a:r>
              <a:rPr lang="it-IT" dirty="0"/>
              <a:t> of high </a:t>
            </a:r>
            <a:r>
              <a:rPr lang="it-IT" dirty="0" err="1"/>
              <a:t>museographic</a:t>
            </a:r>
            <a:r>
              <a:rPr lang="it-IT" dirty="0"/>
              <a:t> standards</a:t>
            </a:r>
          </a:p>
          <a:p>
            <a:r>
              <a:rPr lang="it-IT" dirty="0" err="1"/>
              <a:t>Lack</a:t>
            </a:r>
            <a:r>
              <a:rPr lang="it-IT" dirty="0"/>
              <a:t> of overall </a:t>
            </a:r>
            <a:r>
              <a:rPr lang="it-IT" dirty="0" err="1"/>
              <a:t>insitutions</a:t>
            </a:r>
            <a:r>
              <a:rPr lang="it-IT" dirty="0"/>
              <a:t> </a:t>
            </a:r>
            <a:r>
              <a:rPr lang="it-IT" dirty="0" err="1"/>
              <a:t>about</a:t>
            </a:r>
            <a:r>
              <a:rPr lang="it-IT" dirty="0"/>
              <a:t> </a:t>
            </a:r>
            <a:r>
              <a:rPr lang="en-GB" dirty="0"/>
              <a:t>anti-</a:t>
            </a:r>
            <a:r>
              <a:rPr lang="en-GB" dirty="0" err="1"/>
              <a:t>specistic</a:t>
            </a:r>
            <a:r>
              <a:rPr lang="en-GB" dirty="0"/>
              <a:t> view of interpersonal relationship and family's bounds</a:t>
            </a:r>
          </a:p>
          <a:p>
            <a:r>
              <a:rPr lang="it-IT" dirty="0"/>
              <a:t>Scientific institutions </a:t>
            </a:r>
            <a:r>
              <a:rPr lang="it-IT" dirty="0" err="1"/>
              <a:t>e.i.</a:t>
            </a:r>
            <a:r>
              <a:rPr lang="it-IT" dirty="0"/>
              <a:t> </a:t>
            </a:r>
            <a:r>
              <a:rPr lang="it-IT" dirty="0">
                <a:hlinkClick r:id="rId4"/>
              </a:rPr>
              <a:t>Collezione di Anatomia degli Animali Domestici dell’Università di Bologna</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0077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1400530"/>
          </a:xfrm>
        </p:spPr>
        <p:txBody>
          <a:bodyPr/>
          <a:lstStyle/>
          <a:p>
            <a:r>
              <a:rPr lang="it-IT" b="1" dirty="0">
                <a:solidFill>
                  <a:schemeClr val="accent3">
                    <a:lumMod val="75000"/>
                  </a:schemeClr>
                </a:solidFill>
              </a:rPr>
              <a:t>P</a:t>
            </a:r>
            <a:r>
              <a:rPr lang="it-IT" dirty="0"/>
              <a:t>ACT</a:t>
            </a:r>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3"/>
            <a:ext cx="8946541" cy="3170029"/>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Tree>
    <p:extLst>
      <p:ext uri="{BB962C8B-B14F-4D97-AF65-F5344CB8AC3E}">
        <p14:creationId xmlns:p14="http://schemas.microsoft.com/office/powerpoint/2010/main" val="863972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1DE-6B38-9147-A835-C485DFC233BE}"/>
              </a:ext>
            </a:extLst>
          </p:cNvPr>
          <p:cNvSpPr>
            <a:spLocks noGrp="1"/>
          </p:cNvSpPr>
          <p:nvPr>
            <p:ph type="title"/>
          </p:nvPr>
        </p:nvSpPr>
        <p:spPr/>
        <p:txBody>
          <a:bodyPr/>
          <a:lstStyle/>
          <a:p>
            <a:r>
              <a:rPr lang="it-IT" dirty="0"/>
              <a:t>PEOPLE</a:t>
            </a:r>
          </a:p>
        </p:txBody>
      </p:sp>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Tree>
    <p:extLst>
      <p:ext uri="{BB962C8B-B14F-4D97-AF65-F5344CB8AC3E}">
        <p14:creationId xmlns:p14="http://schemas.microsoft.com/office/powerpoint/2010/main" val="3995161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73CB-4413-EB44-97F9-643BD7FF5799}"/>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35D3F2FC-505A-A944-86E5-FA750EBF2A00}"/>
              </a:ext>
            </a:extLst>
          </p:cNvPr>
          <p:cNvSpPr>
            <a:spLocks noGrp="1"/>
          </p:cNvSpPr>
          <p:nvPr>
            <p:ph idx="1"/>
          </p:nvPr>
        </p:nvSpPr>
        <p:spPr/>
        <p:txBody>
          <a:bodyPr/>
          <a:lstStyle/>
          <a:p>
            <a:r>
              <a:rPr lang="it-IT" dirty="0"/>
              <a:t>QUA DESIGN CARDS??</a:t>
            </a:r>
          </a:p>
        </p:txBody>
      </p:sp>
    </p:spTree>
    <p:extLst>
      <p:ext uri="{BB962C8B-B14F-4D97-AF65-F5344CB8AC3E}">
        <p14:creationId xmlns:p14="http://schemas.microsoft.com/office/powerpoint/2010/main" val="3218319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09600" y="624110"/>
            <a:ext cx="11415823"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61" y="333376"/>
            <a:ext cx="3498036" cy="149066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Cat Cabinet was founded in commemoration of the </a:t>
            </a:r>
            <a:r>
              <a:rPr lang="en-GB" sz="1400" b="1" dirty="0">
                <a:solidFill>
                  <a:schemeClr val="tx1">
                    <a:lumMod val="75000"/>
                    <a:lumOff val="25000"/>
                  </a:schemeClr>
                </a:solidFill>
              </a:rPr>
              <a:t>ginger cat John Pierpont Morgan (1966-1983). </a:t>
            </a:r>
            <a:r>
              <a:rPr lang="en-GB" sz="1400" dirty="0">
                <a:solidFill>
                  <a:schemeClr val="tx1">
                    <a:lumMod val="75000"/>
                    <a:lumOff val="25000"/>
                  </a:schemeClr>
                </a:solidFill>
              </a:rPr>
              <a:t>This special cat was the stubborn, headstrong companion of the museum's founder, </a:t>
            </a:r>
            <a:r>
              <a:rPr lang="en-GB" sz="1400" b="1" dirty="0">
                <a:solidFill>
                  <a:schemeClr val="tx1">
                    <a:lumMod val="75000"/>
                    <a:lumOff val="25000"/>
                  </a:schemeClr>
                </a:solidFill>
              </a:rPr>
              <a:t>Bob Meijer</a:t>
            </a:r>
            <a:r>
              <a:rPr lang="en-GB" sz="1400" dirty="0">
                <a:solidFill>
                  <a:schemeClr val="tx1">
                    <a:lumMod val="75000"/>
                    <a:lumOff val="25000"/>
                  </a:schemeClr>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museum is housed in the </a:t>
            </a:r>
            <a:r>
              <a:rPr lang="en-GB" sz="1400" b="1" dirty="0">
                <a:solidFill>
                  <a:schemeClr val="tx1">
                    <a:lumMod val="75000"/>
                    <a:lumOff val="25000"/>
                  </a:schemeClr>
                </a:solidFill>
              </a:rPr>
              <a:t>impressive, classically-furnished first floor</a:t>
            </a:r>
            <a:r>
              <a:rPr lang="en-GB" sz="1400" dirty="0">
                <a:solidFill>
                  <a:schemeClr val="tx1">
                    <a:lumMod val="75000"/>
                    <a:lumOff val="25000"/>
                  </a:schemeClr>
                </a:solidFill>
              </a:rPr>
              <a:t> - or piano </a:t>
            </a:r>
            <a:r>
              <a:rPr lang="en-GB" sz="1400" dirty="0" err="1">
                <a:solidFill>
                  <a:schemeClr val="tx1">
                    <a:lumMod val="75000"/>
                    <a:lumOff val="25000"/>
                  </a:schemeClr>
                </a:solidFill>
              </a:rPr>
              <a:t>nobile</a:t>
            </a:r>
            <a:r>
              <a:rPr lang="en-GB" sz="1400" dirty="0">
                <a:solidFill>
                  <a:schemeClr val="tx1">
                    <a:lumMod val="75000"/>
                    <a:lumOff val="25000"/>
                  </a:schemeClr>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lumMod val="75000"/>
                    <a:lumOff val="25000"/>
                  </a:schemeClr>
                </a:solidFill>
              </a:rPr>
              <a:t>The collection of the Cat Cabinet offers a wide look at the role of the </a:t>
            </a:r>
            <a:r>
              <a:rPr lang="en-GB" sz="1400" b="1" dirty="0">
                <a:solidFill>
                  <a:schemeClr val="tx1">
                    <a:lumMod val="75000"/>
                    <a:lumOff val="25000"/>
                  </a:schemeClr>
                </a:solidFill>
              </a:rPr>
              <a:t>cat in art and in culture </a:t>
            </a:r>
            <a:r>
              <a:rPr lang="en-GB" sz="1400" dirty="0">
                <a:solidFill>
                  <a:schemeClr val="tx1">
                    <a:lumMod val="75000"/>
                    <a:lumOff val="25000"/>
                  </a:schemeClr>
                </a:solidFill>
              </a:rPr>
              <a:t>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222670" y="4393561"/>
            <a:ext cx="5739027" cy="247899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200" b="1" dirty="0" err="1">
                <a:solidFill>
                  <a:schemeClr val="tx1">
                    <a:lumMod val="75000"/>
                    <a:lumOff val="25000"/>
                  </a:schemeClr>
                </a:solidFill>
              </a:rPr>
              <a:t>Neighborhood</a:t>
            </a:r>
            <a:r>
              <a:rPr lang="en-GB" sz="1200" b="1" dirty="0">
                <a:solidFill>
                  <a:schemeClr val="tx1">
                    <a:lumMod val="75000"/>
                    <a:lumOff val="25000"/>
                  </a:schemeClr>
                </a:solidFill>
              </a:rPr>
              <a:t>: Centrum</a:t>
            </a:r>
          </a:p>
          <a:p>
            <a:r>
              <a:rPr lang="en-GB" sz="1200" dirty="0">
                <a:solidFill>
                  <a:schemeClr val="tx1">
                    <a:lumMod val="75000"/>
                    <a:lumOff val="25000"/>
                  </a:schemeClr>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200" dirty="0" err="1">
                <a:solidFill>
                  <a:schemeClr val="tx1">
                    <a:lumMod val="75000"/>
                    <a:lumOff val="25000"/>
                  </a:schemeClr>
                </a:solidFill>
              </a:rPr>
              <a:t>Haalremmerdijk</a:t>
            </a:r>
            <a:r>
              <a:rPr lang="en-GB" sz="1200" dirty="0">
                <a:solidFill>
                  <a:schemeClr val="tx1">
                    <a:lumMod val="75000"/>
                    <a:lumOff val="25000"/>
                  </a:schemeClr>
                </a:solidFill>
              </a:rPr>
              <a:t>, the pedestrianized zones </a:t>
            </a:r>
            <a:r>
              <a:rPr lang="en-GB" sz="1200" dirty="0" err="1">
                <a:solidFill>
                  <a:schemeClr val="tx1">
                    <a:lumMod val="75000"/>
                    <a:lumOff val="25000"/>
                  </a:schemeClr>
                </a:solidFill>
              </a:rPr>
              <a:t>Kalverstraat</a:t>
            </a:r>
            <a:r>
              <a:rPr lang="en-GB" sz="1200" dirty="0">
                <a:solidFill>
                  <a:schemeClr val="tx1">
                    <a:lumMod val="75000"/>
                    <a:lumOff val="25000"/>
                  </a:schemeClr>
                </a:solidFill>
              </a:rPr>
              <a:t> and Dam Square with popular </a:t>
            </a:r>
            <a:r>
              <a:rPr lang="en-GB" sz="1200" dirty="0" err="1">
                <a:solidFill>
                  <a:schemeClr val="tx1">
                    <a:lumMod val="75000"/>
                    <a:lumOff val="25000"/>
                  </a:schemeClr>
                </a:solidFill>
              </a:rPr>
              <a:t>neighborhoods</a:t>
            </a:r>
            <a:r>
              <a:rPr lang="en-GB" sz="1200" dirty="0">
                <a:solidFill>
                  <a:schemeClr val="tx1">
                    <a:lumMod val="75000"/>
                    <a:lumOff val="25000"/>
                  </a:schemeClr>
                </a:solidFill>
              </a:rPr>
              <a:t> such as the Red Light District, and the Canal Ring hardly more than a moment’s stroll away. With the well-connected </a:t>
            </a:r>
            <a:r>
              <a:rPr lang="en-GB" sz="1200" dirty="0" err="1">
                <a:solidFill>
                  <a:schemeClr val="tx1">
                    <a:lumMod val="75000"/>
                    <a:lumOff val="25000"/>
                  </a:schemeClr>
                </a:solidFill>
              </a:rPr>
              <a:t>Centraal</a:t>
            </a:r>
            <a:r>
              <a:rPr lang="en-GB" sz="1200" dirty="0">
                <a:solidFill>
                  <a:schemeClr val="tx1">
                    <a:lumMod val="75000"/>
                    <a:lumOff val="25000"/>
                  </a:schemeClr>
                </a:solidFill>
              </a:rPr>
              <a:t> Station as Centrum’s base, it's easy to travel farther afield via one of the city’s iconic trams. (from </a:t>
            </a:r>
            <a:r>
              <a:rPr lang="en-GB" sz="1200" dirty="0">
                <a:solidFill>
                  <a:schemeClr val="tx1">
                    <a:lumMod val="75000"/>
                    <a:lumOff val="25000"/>
                  </a:schemeClr>
                </a:solidFill>
                <a:hlinkClick r:id="rId6"/>
              </a:rPr>
              <a:t>https://www.tripadvisor.com/Attraction_Review-g188590-d196104-Reviews-The_Cat_Cabinet-Amsterdam_North_Holland_Province.html</a:t>
            </a:r>
            <a:r>
              <a:rPr lang="en-GB" sz="1200" dirty="0">
                <a:solidFill>
                  <a:schemeClr val="tx1">
                    <a:lumMod val="75000"/>
                    <a:lumOff val="25000"/>
                  </a:schemeClr>
                </a:solidFill>
              </a:rPr>
              <a:t>)</a:t>
            </a:r>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97305" y="624110"/>
            <a:ext cx="11528118" cy="1280890"/>
          </a:xfrm>
        </p:spPr>
        <p:txBody>
          <a:bodyPr>
            <a:normAutofit/>
          </a:bodyPr>
          <a:lstStyle/>
          <a:p>
            <a:r>
              <a:rPr lang="en-GB" dirty="0"/>
              <a:t>Real Cat museum(s)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531918" y="2133600"/>
            <a:ext cx="7172696" cy="4623460"/>
          </a:xfrm>
        </p:spPr>
        <p:txBody>
          <a:bodyPr>
            <a:normAutofit fontScale="85000" lnSpcReduction="10000"/>
          </a:bodyPr>
          <a:lstStyle/>
          <a:p>
            <a:r>
              <a:rPr lang="it-IT" dirty="0" err="1"/>
              <a:t>We</a:t>
            </a:r>
            <a:r>
              <a:rPr lang="it-IT" dirty="0"/>
              <a:t> </a:t>
            </a:r>
            <a:r>
              <a:rPr lang="it-IT" dirty="0" err="1"/>
              <a:t>chooseD</a:t>
            </a:r>
            <a:r>
              <a:rPr lang="it-IT" dirty="0"/>
              <a:t> </a:t>
            </a:r>
            <a:r>
              <a:rPr lang="it-IT" dirty="0" err="1"/>
              <a:t>as</a:t>
            </a:r>
            <a:r>
              <a:rPr lang="it-IT" dirty="0"/>
              <a:t> </a:t>
            </a:r>
            <a:r>
              <a:rPr lang="it-IT" dirty="0" err="1"/>
              <a:t>example</a:t>
            </a:r>
            <a:r>
              <a:rPr lang="it-IT" dirty="0"/>
              <a:t> the </a:t>
            </a:r>
            <a:r>
              <a:rPr lang="it-IT" dirty="0">
                <a:hlinkClick r:id="rId3"/>
              </a:rPr>
              <a:t>KattenKabinet</a:t>
            </a:r>
            <a:r>
              <a:rPr lang="it-IT" dirty="0"/>
              <a:t> (</a:t>
            </a:r>
            <a:r>
              <a:rPr lang="it-IT" dirty="0" err="1"/>
              <a:t>Cat</a:t>
            </a:r>
            <a:r>
              <a:rPr lang="it-IT" dirty="0"/>
              <a:t> Cabinet)</a:t>
            </a:r>
          </a:p>
          <a:p>
            <a:r>
              <a:rPr lang="it-IT" b="1" dirty="0"/>
              <a:t>Star Assets</a:t>
            </a:r>
          </a:p>
          <a:p>
            <a:pPr lvl="1"/>
            <a:r>
              <a:rPr lang="it-IT" dirty="0"/>
              <a:t>Location</a:t>
            </a:r>
          </a:p>
          <a:p>
            <a:pPr lvl="1"/>
            <a:r>
              <a:rPr lang="it-IT" dirty="0"/>
              <a:t>Art </a:t>
            </a:r>
            <a:r>
              <a:rPr lang="it-IT" dirty="0" err="1"/>
              <a:t>collection</a:t>
            </a:r>
            <a:endParaRPr lang="it-IT" dirty="0"/>
          </a:p>
          <a:p>
            <a:pPr lvl="1"/>
            <a:r>
              <a:rPr lang="it-IT" dirty="0" err="1"/>
              <a:t>Attention</a:t>
            </a:r>
            <a:r>
              <a:rPr lang="it-IT" dirty="0"/>
              <a:t> to interaction (</a:t>
            </a:r>
            <a:r>
              <a:rPr lang="it-IT" dirty="0" err="1"/>
              <a:t>early</a:t>
            </a:r>
            <a:r>
              <a:rPr lang="it-IT" dirty="0"/>
              <a:t> Virtual tour in flash)</a:t>
            </a:r>
          </a:p>
          <a:p>
            <a:r>
              <a:rPr lang="it-IT" b="1" dirty="0"/>
              <a:t>Audience</a:t>
            </a:r>
          </a:p>
          <a:p>
            <a:pPr lvl="1"/>
            <a:r>
              <a:rPr lang="it-IT" dirty="0" err="1"/>
              <a:t>Passionated</a:t>
            </a:r>
            <a:r>
              <a:rPr lang="it-IT" dirty="0"/>
              <a:t> and amateurs target</a:t>
            </a:r>
          </a:p>
          <a:p>
            <a:pPr lvl="1"/>
            <a:r>
              <a:rPr lang="it-IT" dirty="0"/>
              <a:t>Art </a:t>
            </a:r>
            <a:r>
              <a:rPr lang="it-IT" dirty="0" err="1"/>
              <a:t>historian</a:t>
            </a:r>
            <a:r>
              <a:rPr lang="it-IT" dirty="0"/>
              <a:t> …</a:t>
            </a:r>
          </a:p>
          <a:p>
            <a:pPr lvl="1"/>
            <a:r>
              <a:rPr lang="it-IT" dirty="0"/>
              <a:t>General </a:t>
            </a:r>
            <a:r>
              <a:rPr lang="it-IT" dirty="0" err="1"/>
              <a:t>tourist</a:t>
            </a:r>
            <a:endParaRPr lang="it-IT" dirty="0"/>
          </a:p>
          <a:p>
            <a:r>
              <a:rPr lang="en-GB" b="1" dirty="0"/>
              <a:t>Institutional goals</a:t>
            </a:r>
            <a:endParaRPr lang="it-IT" b="1" dirty="0"/>
          </a:p>
          <a:p>
            <a:pPr lvl="1"/>
            <a:r>
              <a:rPr lang="it-IT" dirty="0" err="1"/>
              <a:t>Renewal</a:t>
            </a:r>
            <a:r>
              <a:rPr lang="it-IT" dirty="0"/>
              <a:t> the </a:t>
            </a:r>
            <a:r>
              <a:rPr lang="it-IT" dirty="0" err="1"/>
              <a:t>communication</a:t>
            </a:r>
            <a:r>
              <a:rPr lang="it-IT" dirty="0"/>
              <a:t> and website</a:t>
            </a:r>
          </a:p>
          <a:p>
            <a:pPr lvl="1"/>
            <a:r>
              <a:rPr lang="it-IT" dirty="0" err="1"/>
              <a:t>Attract</a:t>
            </a:r>
            <a:r>
              <a:rPr lang="it-IT" dirty="0"/>
              <a:t> new audience</a:t>
            </a:r>
          </a:p>
          <a:p>
            <a:pPr lvl="1"/>
            <a:r>
              <a:rPr lang="it-IT" dirty="0" err="1"/>
              <a:t>Survive</a:t>
            </a:r>
            <a:r>
              <a:rPr lang="it-IT" dirty="0"/>
              <a:t> the </a:t>
            </a:r>
            <a:r>
              <a:rPr lang="it-IT" dirty="0" err="1"/>
              <a:t>fundator</a:t>
            </a:r>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84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05060"/>
            <a:ext cx="8911687" cy="1280890"/>
          </a:xfrm>
        </p:spPr>
        <p:txBody>
          <a:bodyPr>
            <a:normAutofit/>
          </a:bodyPr>
          <a:lstStyle/>
          <a:p>
            <a:r>
              <a:rPr lang="en-GB" dirty="0"/>
              <a:t>WANTED! &gt; </a:t>
            </a:r>
            <a:r>
              <a:rPr lang="en-GB" dirty="0" err="1"/>
              <a:t>scaletta</a:t>
            </a:r>
            <a:r>
              <a:rPr lang="en-GB" dirty="0"/>
              <a:t> circa</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196363" y="1721006"/>
            <a:ext cx="4725988" cy="3777622"/>
          </a:xfrm>
        </p:spPr>
        <p:txBody>
          <a:bodyPr>
            <a:normAutofit/>
          </a:bodyPr>
          <a:lstStyle/>
          <a:p>
            <a:r>
              <a:rPr lang="en-GB" b="1" dirty="0"/>
              <a:t>The concept</a:t>
            </a:r>
          </a:p>
          <a:p>
            <a:r>
              <a:rPr lang="en-GB" b="1" dirty="0"/>
              <a:t>The context analysis</a:t>
            </a:r>
          </a:p>
          <a:p>
            <a:r>
              <a:rPr lang="en-GB" b="1" dirty="0"/>
              <a:t>Ideation cards</a:t>
            </a:r>
          </a:p>
          <a:p>
            <a:r>
              <a:rPr lang="en-GB" b="1" dirty="0" err="1"/>
              <a:t>Museological</a:t>
            </a:r>
            <a:r>
              <a:rPr lang="en-GB" b="1" dirty="0"/>
              <a:t> approach</a:t>
            </a:r>
          </a:p>
          <a:p>
            <a:r>
              <a:rPr lang="en-GB" b="1" dirty="0"/>
              <a:t>Personas and scenarios</a:t>
            </a:r>
          </a:p>
          <a:p>
            <a:endParaRPr lang="en-GB" dirty="0"/>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884557"/>
            <a:ext cx="4725988" cy="37776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a:t>Intro</a:t>
            </a:r>
          </a:p>
          <a:p>
            <a:r>
              <a:rPr lang="en-GB" b="1"/>
              <a:t>The website</a:t>
            </a:r>
          </a:p>
          <a:p>
            <a:pPr lvl="1"/>
            <a:r>
              <a:rPr lang="en-GB" b="1"/>
              <a:t>In Art – The Exhibit</a:t>
            </a:r>
          </a:p>
          <a:p>
            <a:pPr lvl="1"/>
            <a:r>
              <a:rPr lang="en-GB" b="1"/>
              <a:t>3d Frida room</a:t>
            </a:r>
          </a:p>
          <a:p>
            <a:pPr lvl="1"/>
            <a:r>
              <a:rPr lang="en-GB"/>
              <a:t>Choose yout Guide!</a:t>
            </a:r>
          </a:p>
          <a:p>
            <a:pPr lvl="1"/>
            <a:r>
              <a:rPr lang="en-GB"/>
              <a:t>Evaluation form</a:t>
            </a:r>
          </a:p>
          <a:p>
            <a:pPr lvl="1"/>
            <a:r>
              <a:rPr lang="en-GB"/>
              <a:t>Share your story</a:t>
            </a:r>
          </a:p>
          <a:p>
            <a:pPr lvl="1"/>
            <a:r>
              <a:rPr lang="en-GB"/>
              <a:t>Merchandising</a:t>
            </a:r>
          </a:p>
          <a:p>
            <a:pPr lvl="1"/>
            <a:r>
              <a:rPr lang="en-GB"/>
              <a:t>Forthcoming app</a:t>
            </a:r>
          </a:p>
          <a:p>
            <a:pPr lvl="1"/>
            <a:r>
              <a:rPr lang="en-GB"/>
              <a:t>Preliminary data and Inspiration</a:t>
            </a:r>
            <a:endParaRPr lang="en-GB" dirty="0"/>
          </a:p>
        </p:txBody>
      </p:sp>
    </p:spTree>
    <p:extLst>
      <p:ext uri="{BB962C8B-B14F-4D97-AF65-F5344CB8AC3E}">
        <p14:creationId xmlns:p14="http://schemas.microsoft.com/office/powerpoint/2010/main" val="3427741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p:txBody>
          <a:bodyPr/>
          <a:lstStyle/>
          <a:p>
            <a:r>
              <a:rPr lang="it-IT" dirty="0"/>
              <a:t>DISRUPT DESIGN</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PEOPLE CHOOSED FOR THIS DESIGN WAS RESTRICTED AND DIFFICULT TO INVOLVE IN A SCENARIO</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ACTIVITIES TO BE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MUSEUMS THAT WE FOUND FOR THE DESIGN WERE FEW, SMALL AND REALLY PECULIARS.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TECHNOLOGIES THAT COULD HAVE BEEN INVOLVED WERE MANY; ON THE OTHER SIDE, THE CRITICAL ASPECTS SPECIFIED IN THE CONTEXT AND THE ACTIVITIES MADE DIFFICULT THE CORRECT INDIVIDUATION OF THEM.</a:t>
            </a:r>
          </a:p>
        </p:txBody>
      </p:sp>
    </p:spTree>
    <p:extLst>
      <p:ext uri="{BB962C8B-B14F-4D97-AF65-F5344CB8AC3E}">
        <p14:creationId xmlns:p14="http://schemas.microsoft.com/office/powerpoint/2010/main" val="377237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fontScale="90000"/>
          </a:bodyPr>
          <a:lstStyle/>
          <a:p>
            <a:r>
              <a:rPr lang="en-GB" dirty="0"/>
              <a:t>2. Two case study</a:t>
            </a:r>
            <a:br>
              <a:rPr lang="en-GB" dirty="0"/>
            </a:br>
            <a:r>
              <a:rPr lang="en-GB" dirty="0"/>
              <a:t>Virtual exposition on artists-pets relationships</a:t>
            </a:r>
            <a:br>
              <a:rPr lang="en-GB" dirty="0"/>
            </a:br>
            <a:endParaRPr lang="en-GB" dirty="0"/>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fontScale="85000" lnSpcReduction="20000"/>
          </a:bodyPr>
          <a:lstStyle/>
          <a:p>
            <a:r>
              <a:rPr lang="it-IT" dirty="0"/>
              <a:t>For a</a:t>
            </a:r>
          </a:p>
          <a:p>
            <a:r>
              <a:rPr lang="it-IT" dirty="0" err="1"/>
              <a:t>Analyzing</a:t>
            </a:r>
            <a:endParaRPr lang="it-IT" dirty="0"/>
          </a:p>
          <a:p>
            <a:r>
              <a:rPr lang="it-IT" dirty="0"/>
              <a:t> </a:t>
            </a:r>
            <a:r>
              <a:rPr lang="it-IT" dirty="0" err="1"/>
              <a:t>then</a:t>
            </a:r>
            <a:r>
              <a:rPr lang="it-IT" dirty="0"/>
              <a:t> </a:t>
            </a:r>
            <a:r>
              <a:rPr lang="it-IT" dirty="0" err="1"/>
              <a:t>started</a:t>
            </a:r>
            <a:endParaRPr lang="it-IT" dirty="0"/>
          </a:p>
          <a:p>
            <a:r>
              <a:rPr lang="it-IT" dirty="0"/>
              <a:t>Star Assets:</a:t>
            </a:r>
          </a:p>
          <a:p>
            <a:pPr lvl="1"/>
            <a:r>
              <a:rPr lang="it-IT" dirty="0"/>
              <a:t>….</a:t>
            </a:r>
            <a:br>
              <a:rPr lang="it-IT" dirty="0"/>
            </a:br>
            <a:r>
              <a:rPr lang="it-IT" dirty="0"/>
              <a:t>…</a:t>
            </a:r>
            <a:endParaRPr lang="it-IT" b="1" dirty="0"/>
          </a:p>
          <a:p>
            <a:pPr lvl="1"/>
            <a:r>
              <a:rPr lang="it-IT" dirty="0"/>
              <a:t>…</a:t>
            </a:r>
          </a:p>
          <a:p>
            <a:r>
              <a:rPr lang="it-IT" dirty="0"/>
              <a:t>Audience</a:t>
            </a:r>
          </a:p>
          <a:p>
            <a:r>
              <a:rPr lang="en-GB" dirty="0"/>
              <a:t>Institutional goals</a:t>
            </a:r>
          </a:p>
          <a:p>
            <a:pPr lvl="1"/>
            <a:r>
              <a:rPr lang="it-IT" dirty="0" err="1"/>
              <a:t>Motivations</a:t>
            </a:r>
            <a:endParaRPr lang="it-IT" dirty="0"/>
          </a:p>
          <a:p>
            <a:pPr lvl="1"/>
            <a:r>
              <a:rPr lang="it-IT" dirty="0" err="1"/>
              <a:t>Barriers</a:t>
            </a:r>
            <a:endParaRPr lang="it-IT" b="1" dirty="0"/>
          </a:p>
          <a:p>
            <a:pPr lvl="1"/>
            <a:r>
              <a:rPr lang="it-IT" dirty="0"/>
              <a:t>Capabilities</a:t>
            </a:r>
            <a:endParaRPr lang="it-IT" b="1" dirty="0"/>
          </a:p>
          <a:p>
            <a:pPr lvl="1"/>
            <a:r>
              <a:rPr lang="it-IT" dirty="0"/>
              <a:t>Devices</a:t>
            </a:r>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294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3DE69-40AC-F74A-BCB0-0187D5816F68}"/>
              </a:ext>
            </a:extLst>
          </p:cNvPr>
          <p:cNvSpPr>
            <a:spLocks noGrp="1"/>
          </p:cNvSpPr>
          <p:nvPr>
            <p:ph type="title"/>
          </p:nvPr>
        </p:nvSpPr>
        <p:spPr/>
        <p:txBody>
          <a:bodyPr/>
          <a:lstStyle/>
          <a:p>
            <a:r>
              <a:rPr lang="it-IT" dirty="0"/>
              <a:t>ENVISIONMENT</a:t>
            </a:r>
          </a:p>
        </p:txBody>
      </p:sp>
      <p:sp>
        <p:nvSpPr>
          <p:cNvPr id="3" name="Content Placeholder 2">
            <a:extLst>
              <a:ext uri="{FF2B5EF4-FFF2-40B4-BE49-F238E27FC236}">
                <a16:creationId xmlns:a16="http://schemas.microsoft.com/office/drawing/2014/main" id="{9117BF1F-60BF-DD47-8695-A93733BB49F4}"/>
              </a:ext>
            </a:extLst>
          </p:cNvPr>
          <p:cNvSpPr>
            <a:spLocks noGrp="1"/>
          </p:cNvSpPr>
          <p:nvPr>
            <p:ph idx="1"/>
          </p:nvPr>
        </p:nvSpPr>
        <p:spPr/>
        <p:txBody>
          <a:bodyPr/>
          <a:lstStyle/>
          <a:p>
            <a:r>
              <a:rPr lang="it-IT" dirty="0"/>
              <a:t>CONCEPTUAL MAP</a:t>
            </a:r>
          </a:p>
          <a:p>
            <a:r>
              <a:rPr lang="it-IT" dirty="0"/>
              <a:t>Mettere immagine </a:t>
            </a:r>
            <a:r>
              <a:rPr lang="it-IT" dirty="0" err="1"/>
              <a:t>conceptual</a:t>
            </a:r>
            <a:r>
              <a:rPr lang="it-IT" dirty="0"/>
              <a:t> </a:t>
            </a:r>
            <a:r>
              <a:rPr lang="it-IT" dirty="0" err="1"/>
              <a:t>map</a:t>
            </a:r>
            <a:endParaRPr lang="it-IT" dirty="0"/>
          </a:p>
          <a:p>
            <a:r>
              <a:rPr lang="it-IT" dirty="0"/>
              <a:t>NAVIGATION MAP</a:t>
            </a:r>
          </a:p>
          <a:p>
            <a:r>
              <a:rPr lang="it-IT" dirty="0"/>
              <a:t>Mettere primo design sito (ex </a:t>
            </a:r>
            <a:r>
              <a:rPr lang="it-IT" dirty="0" err="1"/>
              <a:t>modal</a:t>
            </a:r>
            <a:r>
              <a:rPr lang="it-IT" dirty="0"/>
              <a:t> </a:t>
            </a:r>
            <a:r>
              <a:rPr lang="it-IT" dirty="0" err="1"/>
              <a:t>etc</a:t>
            </a:r>
            <a:r>
              <a:rPr lang="it-IT" dirty="0"/>
              <a:t>)</a:t>
            </a:r>
          </a:p>
        </p:txBody>
      </p:sp>
    </p:spTree>
    <p:extLst>
      <p:ext uri="{BB962C8B-B14F-4D97-AF65-F5344CB8AC3E}">
        <p14:creationId xmlns:p14="http://schemas.microsoft.com/office/powerpoint/2010/main" val="1037910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AF49-FF12-1D4A-953C-88FE47F6E7AC}"/>
              </a:ext>
            </a:extLst>
          </p:cNvPr>
          <p:cNvSpPr>
            <a:spLocks noGrp="1"/>
          </p:cNvSpPr>
          <p:nvPr>
            <p:ph type="title"/>
          </p:nvPr>
        </p:nvSpPr>
        <p:spPr/>
        <p:txBody>
          <a:bodyPr/>
          <a:lstStyle/>
          <a:p>
            <a:r>
              <a:rPr lang="it-IT" dirty="0"/>
              <a:t>CONCEPTUAL SCENARIO</a:t>
            </a:r>
          </a:p>
        </p:txBody>
      </p:sp>
      <p:sp>
        <p:nvSpPr>
          <p:cNvPr id="3" name="Content Placeholder 2">
            <a:extLst>
              <a:ext uri="{FF2B5EF4-FFF2-40B4-BE49-F238E27FC236}">
                <a16:creationId xmlns:a16="http://schemas.microsoft.com/office/drawing/2014/main" id="{7F20590F-580C-FF40-9271-976C1A119F1F}"/>
              </a:ext>
            </a:extLst>
          </p:cNvPr>
          <p:cNvSpPr>
            <a:spLocks noGrp="1"/>
          </p:cNvSpPr>
          <p:nvPr>
            <p:ph idx="1"/>
          </p:nvPr>
        </p:nvSpPr>
        <p:spPr/>
        <p:txBody>
          <a:bodyPr/>
          <a:lstStyle/>
          <a:p>
            <a:r>
              <a:rPr lang="it-IT" dirty="0"/>
              <a:t>STORYBOARD</a:t>
            </a:r>
          </a:p>
          <a:p>
            <a:r>
              <a:rPr lang="it-IT" dirty="0"/>
              <a:t>Sezione </a:t>
            </a:r>
            <a:r>
              <a:rPr lang="it-IT" dirty="0" err="1"/>
              <a:t>storyboard</a:t>
            </a:r>
            <a:r>
              <a:rPr lang="it-IT" dirty="0"/>
              <a:t> con design </a:t>
            </a:r>
            <a:r>
              <a:rPr lang="it-IT" dirty="0" err="1"/>
              <a:t>cards</a:t>
            </a:r>
            <a:r>
              <a:rPr lang="it-IT" dirty="0"/>
              <a:t> (Sia Marco che Sofia)</a:t>
            </a:r>
          </a:p>
        </p:txBody>
      </p:sp>
    </p:spTree>
    <p:extLst>
      <p:ext uri="{BB962C8B-B14F-4D97-AF65-F5344CB8AC3E}">
        <p14:creationId xmlns:p14="http://schemas.microsoft.com/office/powerpoint/2010/main" val="3517679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CONCRETE SCENARIO</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559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b="1" dirty="0" err="1">
                <a:solidFill>
                  <a:srgbClr val="FFC000"/>
                </a:solidFill>
              </a:rPr>
              <a:t>about</a:t>
            </a:r>
            <a:r>
              <a:rPr lang="it-IT" b="1" dirty="0">
                <a:solidFill>
                  <a:srgbClr val="FFC000"/>
                </a:solidFill>
              </a:rPr>
              <a:t> PEOPLE </a:t>
            </a:r>
            <a:r>
              <a:rPr lang="it-IT" dirty="0" err="1"/>
              <a:t>doing</a:t>
            </a:r>
            <a:r>
              <a:rPr lang="it-IT" dirty="0"/>
              <a:t> ACTIVITIES in a CONTEXT </a:t>
            </a:r>
            <a:r>
              <a:rPr lang="it-IT" dirty="0" err="1"/>
              <a:t>using</a:t>
            </a:r>
            <a:r>
              <a:rPr lang="it-IT" dirty="0"/>
              <a:t> TECHNOLOGY(</a:t>
            </a:r>
            <a:r>
              <a:rPr lang="it-IT" b="1" dirty="0">
                <a:solidFill>
                  <a:srgbClr val="FFC000"/>
                </a:solidFill>
              </a:rPr>
              <a:t>P</a:t>
            </a:r>
            <a:r>
              <a:rPr lang="it-IT" dirty="0"/>
              <a:t>ACT framework)</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500"/>
                                        <p:tgtEl>
                                          <p:spTgt spid="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TECHNOLOGY(P</a:t>
            </a:r>
            <a:r>
              <a:rPr lang="it-IT" b="1" dirty="0">
                <a:solidFill>
                  <a:srgbClr val="FFC000"/>
                </a:solidFill>
              </a:rPr>
              <a:t>A</a:t>
            </a:r>
            <a:r>
              <a:rPr lang="it-IT" dirty="0"/>
              <a:t>CT framework)</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5" name="Segnaposto contenuto 2">
            <a:extLst>
              <a:ext uri="{FF2B5EF4-FFF2-40B4-BE49-F238E27FC236}">
                <a16:creationId xmlns:a16="http://schemas.microsoft.com/office/drawing/2014/main" id="{8F039F2D-448B-9224-F493-3A38DD0C1C1B}"/>
              </a:ext>
            </a:extLst>
          </p:cNvPr>
          <p:cNvSpPr txBox="1">
            <a:spLocks/>
          </p:cNvSpPr>
          <p:nvPr/>
        </p:nvSpPr>
        <p:spPr>
          <a:xfrm>
            <a:off x="7873008" y="1255906"/>
            <a:ext cx="40839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a:t>Mettere la navigazione dello scenario e lo schema overall con gli snodi</a:t>
            </a:r>
            <a:endParaRPr lang="it-IT" dirty="0"/>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a:t>
            </a:r>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r>
              <a:rPr lang="it-IT" dirty="0"/>
              <a:t> and 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STORIES </a:t>
            </a:r>
            <a:r>
              <a:rPr lang="it-IT" dirty="0" err="1"/>
              <a:t>about</a:t>
            </a:r>
            <a:r>
              <a:rPr lang="it-IT" dirty="0"/>
              <a:t> 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4EE8-1777-C64C-9E7C-10A4811978FB}"/>
              </a:ext>
            </a:extLst>
          </p:cNvPr>
          <p:cNvSpPr>
            <a:spLocks noGrp="1"/>
          </p:cNvSpPr>
          <p:nvPr>
            <p:ph type="title"/>
          </p:nvPr>
        </p:nvSpPr>
        <p:spPr/>
        <p:txBody>
          <a:bodyPr/>
          <a:lstStyle/>
          <a:p>
            <a:r>
              <a:rPr lang="it-IT" dirty="0"/>
              <a:t>PERSONAS/SCENARIO</a:t>
            </a:r>
            <a:br>
              <a:rPr lang="it-IT" dirty="0"/>
            </a:br>
            <a:endParaRPr lang="it-IT" dirty="0"/>
          </a:p>
        </p:txBody>
      </p:sp>
      <p:sp>
        <p:nvSpPr>
          <p:cNvPr id="3" name="Content Placeholder 2">
            <a:extLst>
              <a:ext uri="{FF2B5EF4-FFF2-40B4-BE49-F238E27FC236}">
                <a16:creationId xmlns:a16="http://schemas.microsoft.com/office/drawing/2014/main" id="{2B138E48-E609-FB44-AA80-169E27C1D0CB}"/>
              </a:ext>
            </a:extLst>
          </p:cNvPr>
          <p:cNvSpPr>
            <a:spLocks noGrp="1"/>
          </p:cNvSpPr>
          <p:nvPr>
            <p:ph idx="1"/>
          </p:nvPr>
        </p:nvSpPr>
        <p:spPr/>
        <p:txBody>
          <a:bodyPr/>
          <a:lstStyle/>
          <a:p>
            <a:r>
              <a:rPr lang="it-IT" dirty="0"/>
              <a:t>DUE DIAGRAMMI CON PERSONAE E ANNESSO CONTESTO E ATTIVITA</a:t>
            </a:r>
          </a:p>
        </p:txBody>
      </p:sp>
    </p:spTree>
    <p:extLst>
      <p:ext uri="{BB962C8B-B14F-4D97-AF65-F5344CB8AC3E}">
        <p14:creationId xmlns:p14="http://schemas.microsoft.com/office/powerpoint/2010/main" val="3311640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a:t>
            </a:r>
            <a:r>
              <a:rPr lang="en-GB" b="1" dirty="0" err="1">
                <a:solidFill>
                  <a:srgbClr val="FFFFFF"/>
                </a:solidFill>
              </a:rPr>
              <a:t>speciesist</a:t>
            </a:r>
            <a:r>
              <a:rPr lang="en-GB" b="1" dirty="0">
                <a:solidFill>
                  <a:srgbClr val="FFFFFF"/>
                </a:solidFill>
              </a:rPr>
              <a:t> view</a:t>
            </a:r>
            <a:r>
              <a:rPr lang="en-GB" dirty="0">
                <a:solidFill>
                  <a:srgbClr val="FFFFFF"/>
                </a:solidFill>
              </a:rPr>
              <a:t> of 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Ideation</a:t>
            </a:r>
            <a:r>
              <a:rPr lang="it-IT" dirty="0"/>
              <a:t> cards for VE</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1104293" y="1383446"/>
            <a:ext cx="8946541" cy="4195481"/>
          </a:xfrm>
        </p:spPr>
        <p:txBody>
          <a:bodyPr/>
          <a:lstStyle/>
          <a:p>
            <a:pPr marL="0" indent="0">
              <a:buNone/>
            </a:pPr>
            <a:r>
              <a:rPr lang="en-GB" dirty="0"/>
              <a:t>AT THE END OF THE DESIGN PROCESS, AFTER THE DEFINITION OF THE PERSONAS TOGETHER WITH THEIR ACTIVITIES ACCOMPLISHED IN A CONTEXT WITH SPECIFIC TECHNOLOGIES, OUR PROJECT TOOK THIS SHAPE:</a:t>
            </a:r>
          </a:p>
        </p:txBody>
      </p:sp>
    </p:spTree>
    <p:extLst>
      <p:ext uri="{BB962C8B-B14F-4D97-AF65-F5344CB8AC3E}">
        <p14:creationId xmlns:p14="http://schemas.microsoft.com/office/powerpoint/2010/main" val="205091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473529" y="2922814"/>
            <a:ext cx="5355771" cy="369332"/>
          </a:xfrm>
          <a:prstGeom prst="rect">
            <a:avLst/>
          </a:prstGeom>
          <a:noFill/>
        </p:spPr>
        <p:txBody>
          <a:bodyPr wrap="square" rtlCol="0">
            <a:spAutoFit/>
          </a:bodyPr>
          <a:lstStyle/>
          <a:p>
            <a:r>
              <a:rPr lang="it-IT" dirty="0"/>
              <a:t>DIAGRAMMA TWINE 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6001883" y="2922814"/>
            <a:ext cx="5355771" cy="369332"/>
          </a:xfrm>
          <a:prstGeom prst="rect">
            <a:avLst/>
          </a:prstGeom>
          <a:noFill/>
        </p:spPr>
        <p:txBody>
          <a:bodyPr wrap="square" rtlCol="0">
            <a:spAutoFit/>
          </a:bodyPr>
          <a:lstStyle/>
          <a:p>
            <a:r>
              <a:rPr lang="it-IT" dirty="0"/>
              <a:t>DIAGRAMMA TWINE SOFIA</a:t>
            </a:r>
          </a:p>
        </p:txBody>
      </p:sp>
    </p:spTree>
    <p:extLst>
      <p:ext uri="{BB962C8B-B14F-4D97-AF65-F5344CB8AC3E}">
        <p14:creationId xmlns:p14="http://schemas.microsoft.com/office/powerpoint/2010/main" val="1265546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ASPECTS</a:t>
            </a:r>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5" name="TextBox 4">
            <a:extLst>
              <a:ext uri="{FF2B5EF4-FFF2-40B4-BE49-F238E27FC236}">
                <a16:creationId xmlns:a16="http://schemas.microsoft.com/office/drawing/2014/main" id="{C4103049-C690-A145-8AF2-AADD5F034019}"/>
              </a:ext>
            </a:extLst>
          </p:cNvPr>
          <p:cNvSpPr txBox="1"/>
          <p:nvPr/>
        </p:nvSpPr>
        <p:spPr>
          <a:xfrm>
            <a:off x="2130277" y="3864700"/>
            <a:ext cx="3938081" cy="369332"/>
          </a:xfrm>
          <a:prstGeom prst="rect">
            <a:avLst/>
          </a:prstGeom>
          <a:noFill/>
        </p:spPr>
        <p:txBody>
          <a:bodyPr wrap="square" rtlCol="0">
            <a:spAutoFit/>
          </a:bodyPr>
          <a:lstStyle/>
          <a:p>
            <a:r>
              <a:rPr lang="it-IT" dirty="0"/>
              <a:t>ATTENTION/DISTRACTION</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Tree>
    <p:extLst>
      <p:ext uri="{BB962C8B-B14F-4D97-AF65-F5344CB8AC3E}">
        <p14:creationId xmlns:p14="http://schemas.microsoft.com/office/powerpoint/2010/main" val="172616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628D-B2E3-6F4C-B5A8-1342B84224B2}"/>
              </a:ext>
            </a:extLst>
          </p:cNvPr>
          <p:cNvSpPr>
            <a:spLocks noGrp="1"/>
          </p:cNvSpPr>
          <p:nvPr>
            <p:ph type="title"/>
          </p:nvPr>
        </p:nvSpPr>
        <p:spPr/>
        <p:txBody>
          <a:bodyPr/>
          <a:lstStyle/>
          <a:p>
            <a:r>
              <a:rPr lang="it-IT" dirty="0"/>
              <a:t>TECHNOLOGIES</a:t>
            </a:r>
            <a:br>
              <a:rPr lang="it-IT" dirty="0"/>
            </a:br>
            <a:r>
              <a:rPr lang="it-IT" sz="3200" dirty="0"/>
              <a:t>FINAL DESIGN OF THE PROTOTYPE</a:t>
            </a:r>
          </a:p>
        </p:txBody>
      </p:sp>
      <p:sp>
        <p:nvSpPr>
          <p:cNvPr id="3" name="Content Placeholder 2">
            <a:extLst>
              <a:ext uri="{FF2B5EF4-FFF2-40B4-BE49-F238E27FC236}">
                <a16:creationId xmlns:a16="http://schemas.microsoft.com/office/drawing/2014/main" id="{3304A7B1-1CA6-C045-8FCE-297698B2D84E}"/>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09470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F887-D219-C84A-8F98-0D9C79643FF5}"/>
              </a:ext>
            </a:extLst>
          </p:cNvPr>
          <p:cNvSpPr>
            <a:spLocks noGrp="1"/>
          </p:cNvSpPr>
          <p:nvPr>
            <p:ph type="title"/>
          </p:nvPr>
        </p:nvSpPr>
        <p:spPr/>
        <p:txBody>
          <a:bodyPr/>
          <a:lstStyle/>
          <a:p>
            <a:r>
              <a:rPr lang="it-IT" dirty="0"/>
              <a:t>NAVIGATION MAP</a:t>
            </a:r>
          </a:p>
        </p:txBody>
      </p:sp>
      <p:sp>
        <p:nvSpPr>
          <p:cNvPr id="3" name="Content Placeholder 2">
            <a:extLst>
              <a:ext uri="{FF2B5EF4-FFF2-40B4-BE49-F238E27FC236}">
                <a16:creationId xmlns:a16="http://schemas.microsoft.com/office/drawing/2014/main" id="{8D57525D-893F-0F4C-8F95-7C3AA72FF62B}"/>
              </a:ext>
            </a:extLst>
          </p:cNvPr>
          <p:cNvSpPr>
            <a:spLocks noGrp="1"/>
          </p:cNvSpPr>
          <p:nvPr>
            <p:ph idx="1"/>
          </p:nvPr>
        </p:nvSpPr>
        <p:spPr/>
        <p:txBody>
          <a:bodyPr/>
          <a:lstStyle/>
          <a:p>
            <a:r>
              <a:rPr lang="it-IT" dirty="0"/>
              <a:t>HOW WE DECIDED TO STRUCTURE THE PROTOTYPE SITE (cognitive </a:t>
            </a:r>
            <a:r>
              <a:rPr lang="it-IT" dirty="0" err="1"/>
              <a:t>analysis</a:t>
            </a:r>
            <a:r>
              <a:rPr lang="it-IT" dirty="0"/>
              <a:t>/UUX)</a:t>
            </a:r>
          </a:p>
          <a:p>
            <a:r>
              <a:rPr lang="it-IT" dirty="0"/>
              <a:t>LITTLE SKETCH OF THE SITE’S LAYERS</a:t>
            </a:r>
          </a:p>
        </p:txBody>
      </p:sp>
    </p:spTree>
    <p:extLst>
      <p:ext uri="{BB962C8B-B14F-4D97-AF65-F5344CB8AC3E}">
        <p14:creationId xmlns:p14="http://schemas.microsoft.com/office/powerpoint/2010/main" val="2142368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20000"/>
          </a:bodyPr>
          <a:lstStyle/>
          <a:p>
            <a:r>
              <a:rPr lang="en-GB" b="1" dirty="0"/>
              <a:t>The </a:t>
            </a:r>
            <a:r>
              <a:rPr lang="en-GB" b="1" dirty="0" err="1"/>
              <a:t>museological</a:t>
            </a:r>
            <a:r>
              <a:rPr lang="en-GB" b="1" dirty="0"/>
              <a:t> approach</a:t>
            </a:r>
          </a:p>
          <a:p>
            <a:r>
              <a:rPr lang="en-GB" b="1" dirty="0"/>
              <a:t>We then started to think about the topic in a </a:t>
            </a:r>
            <a:r>
              <a:rPr lang="en-GB" b="1" dirty="0" err="1"/>
              <a:t>museological</a:t>
            </a:r>
            <a:r>
              <a:rPr lang="en-GB" b="1" dirty="0"/>
              <a:t> view trying to find the best way to translate it into a cultural journey.</a:t>
            </a:r>
          </a:p>
          <a:p>
            <a:r>
              <a:rPr lang="en-GB" b="1" dirty="0"/>
              <a:t>Since the theme belongs to an emotional conceptuality, a good idea could be to express it through a story that accompanies the user as in a journey, articulated in simple steps repeated for every artist considered as:</a:t>
            </a:r>
          </a:p>
          <a:p>
            <a:endParaRPr lang="en-GB" b="1" dirty="0"/>
          </a:p>
          <a:p>
            <a:r>
              <a:rPr lang="en-GB" b="1" dirty="0"/>
              <a:t>1. A brief introduction on the pet artist story</a:t>
            </a:r>
          </a:p>
          <a:p>
            <a:r>
              <a:rPr lang="en-GB" b="1" dirty="0"/>
              <a:t>2. More info about the artist</a:t>
            </a:r>
          </a:p>
          <a:p>
            <a:r>
              <a:rPr lang="en-GB" b="1" dirty="0"/>
              <a:t>3. More info about the pet</a:t>
            </a:r>
          </a:p>
          <a:p>
            <a:r>
              <a:rPr lang="en-GB" b="1" dirty="0"/>
              <a:t>4. The Artist’ room - Gallery: showing some of their work related to the human-pet bound</a:t>
            </a:r>
          </a:p>
          <a:p>
            <a:r>
              <a:rPr lang="en-GB" b="1" dirty="0"/>
              <a:t>5. The Artist’ room - Work of art portraying the pet: showing the specific work of art</a:t>
            </a:r>
          </a:p>
          <a:p>
            <a:r>
              <a:rPr lang="en-GB" b="1" dirty="0"/>
              <a:t>6. Further suggestions to know more about the topic</a:t>
            </a:r>
          </a:p>
          <a:p>
            <a:endParaRPr lang="en-GB" b="1" dirty="0"/>
          </a:p>
          <a:p>
            <a:endParaRPr lang="en-GB" b="1" dirty="0"/>
          </a:p>
          <a:p>
            <a:pPr lvl="1"/>
            <a:endParaRPr lang="it-IT" dirty="0"/>
          </a:p>
        </p:txBody>
      </p:sp>
    </p:spTree>
    <p:extLst>
      <p:ext uri="{BB962C8B-B14F-4D97-AF65-F5344CB8AC3E}">
        <p14:creationId xmlns:p14="http://schemas.microsoft.com/office/powerpoint/2010/main" val="25004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30CC99-F00D-EA05-5D47-B52BE410DF1B}"/>
              </a:ext>
            </a:extLst>
          </p:cNvPr>
          <p:cNvSpPr>
            <a:spLocks noGrp="1"/>
          </p:cNvSpPr>
          <p:nvPr>
            <p:ph type="title"/>
          </p:nvPr>
        </p:nvSpPr>
        <p:spPr/>
        <p:txBody>
          <a:bodyPr/>
          <a:lstStyle/>
          <a:p>
            <a:r>
              <a:rPr lang="it-IT" dirty="0"/>
              <a:t>,,</a:t>
            </a:r>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38F5AF70-6273-3F54-E684-72DD07F24EE9}"/>
              </a:ext>
            </a:extLst>
          </p:cNvPr>
          <p:cNvSpPr>
            <a:spLocks noGrp="1"/>
          </p:cNvSpPr>
          <p:nvPr>
            <p:ph idx="1"/>
          </p:nvPr>
        </p:nvSpPr>
        <p:spPr/>
        <p:txBody>
          <a:bodyPr>
            <a:normAutofit fontScale="70000" lnSpcReduction="20000"/>
          </a:bodyPr>
          <a:lstStyle/>
          <a:p>
            <a:r>
              <a:rPr lang="en-GB" b="1" dirty="0"/>
              <a:t>The Virtual Exhibition</a:t>
            </a:r>
          </a:p>
          <a:p>
            <a:r>
              <a:rPr lang="en-GB" b="1" dirty="0"/>
              <a:t>We then created a “classic” Virtual Exhibition based on the Omeka.net free trial version, a tool that allowed us to create a database of work of art, collections, and exhibition path, as well as to propose to the user advanced tools for search and browse through the items proposed.</a:t>
            </a:r>
          </a:p>
          <a:p>
            <a:r>
              <a:rPr lang="en-GB" b="1" dirty="0"/>
              <a:t>To this scope, we completed the </a:t>
            </a:r>
            <a:r>
              <a:rPr lang="en-GB" b="1" dirty="0" err="1"/>
              <a:t>museological</a:t>
            </a:r>
            <a:r>
              <a:rPr lang="en-GB" b="1" dirty="0"/>
              <a:t> path for two pilot artists – Frida Kahlo and </a:t>
            </a:r>
            <a:r>
              <a:rPr lang="en-GB" b="1" dirty="0" err="1"/>
              <a:t>Giosetta</a:t>
            </a:r>
            <a:r>
              <a:rPr lang="en-GB" b="1" dirty="0"/>
              <a:t> </a:t>
            </a:r>
            <a:r>
              <a:rPr lang="en-GB" b="1" dirty="0" err="1"/>
              <a:t>Fioroni</a:t>
            </a:r>
            <a:r>
              <a:rPr lang="en-GB" b="1" dirty="0"/>
              <a:t> – while we limited just to list other possible artist-pet relationship to be explored such as Pablo Picasso and Lump, Henry Matisse and </a:t>
            </a:r>
            <a:r>
              <a:rPr lang="en-GB" b="1" dirty="0" err="1"/>
              <a:t>Minouche</a:t>
            </a:r>
            <a:r>
              <a:rPr lang="en-GB" b="1" dirty="0"/>
              <a:t>, </a:t>
            </a:r>
            <a:r>
              <a:rPr lang="en-GB" b="1" dirty="0" err="1"/>
              <a:t>Dalì</a:t>
            </a:r>
            <a:r>
              <a:rPr lang="en-GB" b="1" dirty="0"/>
              <a:t> and Babou, etc.</a:t>
            </a:r>
          </a:p>
          <a:p>
            <a:endParaRPr lang="en-GB" b="1" dirty="0"/>
          </a:p>
          <a:p>
            <a:endParaRPr lang="en-GB" b="1" dirty="0"/>
          </a:p>
          <a:p>
            <a:r>
              <a:rPr lang="en-GB" b="1" dirty="0"/>
              <a:t>The Interactive application and the 3d room</a:t>
            </a:r>
          </a:p>
          <a:p>
            <a:r>
              <a:rPr lang="en-GB" b="1" dirty="0"/>
              <a:t>We also devised a more interactive application “Choose your guide” that give the possibility to explore the exhibition with a freer path but with the help of a proper guide, instead of being autonomous in reading the critical parts and linearly scroll the contents, and the guide will also suggest further activities at the end of the visit to engage more the user.</a:t>
            </a:r>
          </a:p>
          <a:p>
            <a:r>
              <a:rPr lang="en-GB" b="1" dirty="0"/>
              <a:t>The visit is then divided in rooms, accordingly with the path of the Virtual linear exhibition, each of which is dedicated to a different artist and its bond with their pet and other animals. The virtual room is showed as a real museum room (walls, sofa, paints with panels), the paintings have an interactive panel trough which (by clicking it) the user can visualize the work and go into detail.</a:t>
            </a:r>
          </a:p>
          <a:p>
            <a:endParaRPr lang="en-GB" dirty="0"/>
          </a:p>
        </p:txBody>
      </p:sp>
    </p:spTree>
    <p:extLst>
      <p:ext uri="{BB962C8B-B14F-4D97-AF65-F5344CB8AC3E}">
        <p14:creationId xmlns:p14="http://schemas.microsoft.com/office/powerpoint/2010/main" val="2335844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77500" lnSpcReduction="20000"/>
          </a:bodyPr>
          <a:lstStyle/>
          <a:p>
            <a:r>
              <a:rPr lang="en-GB" b="1" dirty="0"/>
              <a:t>Virtual Exhibition and Interaction Application classification</a:t>
            </a:r>
          </a:p>
          <a:p>
            <a:r>
              <a:rPr lang="en-GB" b="1" dirty="0"/>
              <a:t>The application, whose details will be discussed in the Development section, has then engagement and education as primary goals; our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r>
              <a:rPr lang="en-GB" b="1" dirty="0"/>
              <a:t>NEED						</a:t>
            </a:r>
            <a:r>
              <a:rPr lang="en-GB" b="1" dirty="0" err="1"/>
              <a:t>Interpretaton</a:t>
            </a:r>
            <a:r>
              <a:rPr lang="en-GB" b="1" dirty="0"/>
              <a:t>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a:p>
            <a:endParaRPr lang="en-GB" dirty="0"/>
          </a:p>
          <a:p>
            <a:r>
              <a:rPr lang="en-GB" dirty="0"/>
              <a:t>NO: blueprints, mood board, wireframes</a:t>
            </a:r>
          </a:p>
        </p:txBody>
      </p:sp>
    </p:spTree>
    <p:extLst>
      <p:ext uri="{BB962C8B-B14F-4D97-AF65-F5344CB8AC3E}">
        <p14:creationId xmlns:p14="http://schemas.microsoft.com/office/powerpoint/2010/main" val="244917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61692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with people, place, </a:t>
            </a:r>
            <a:r>
              <a:rPr lang="it-IT" b="1" dirty="0" err="1"/>
              <a:t>context</a:t>
            </a:r>
            <a:r>
              <a:rPr lang="it-IT" b="1"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a:p>
            <a:pPr lvl="1"/>
            <a:endParaRPr lang="it-IT" dirty="0"/>
          </a:p>
          <a:p>
            <a:endParaRPr lang="it-IT" b="1" dirty="0"/>
          </a:p>
          <a:p>
            <a:pPr lvl="1"/>
            <a:endParaRPr lang="it-IT" dirty="0"/>
          </a:p>
          <a:p>
            <a:pPr lvl="1"/>
            <a:endParaRPr lang="it-IT" dirty="0"/>
          </a:p>
        </p:txBody>
      </p:sp>
    </p:spTree>
    <p:extLst>
      <p:ext uri="{BB962C8B-B14F-4D97-AF65-F5344CB8AC3E}">
        <p14:creationId xmlns:p14="http://schemas.microsoft.com/office/powerpoint/2010/main" val="3454572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WANTED! </a:t>
            </a:r>
            <a:r>
              <a:rPr lang="it-IT" dirty="0" err="1"/>
              <a:t>Metaphor</a:t>
            </a:r>
            <a:r>
              <a:rPr lang="it-IT" dirty="0"/>
              <a:t> and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stimulating</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p>
          <a:p>
            <a:pPr lvl="1"/>
            <a:r>
              <a:rPr lang="it-IT" b="1" dirty="0"/>
              <a:t>TARGET</a:t>
            </a:r>
          </a:p>
          <a:p>
            <a:r>
              <a:rPr lang="it-IT" b="1" dirty="0"/>
              <a:t>9. DURATION: short to be </a:t>
            </a:r>
            <a:r>
              <a:rPr lang="it-IT" b="1" dirty="0" err="1"/>
              <a:t>connected</a:t>
            </a:r>
            <a:r>
              <a:rPr lang="it-IT" b="1" dirty="0"/>
              <a:t> with </a:t>
            </a:r>
            <a:r>
              <a:rPr lang="it-IT" b="1" dirty="0" err="1"/>
              <a:t>collection</a:t>
            </a:r>
            <a:r>
              <a:rPr lang="it-IT" b="1" dirty="0"/>
              <a:t> and </a:t>
            </a:r>
            <a:r>
              <a:rPr lang="it-IT" b="1" dirty="0" err="1"/>
              <a:t>contents</a:t>
            </a:r>
            <a:r>
              <a:rPr lang="it-IT" b="1" dirty="0"/>
              <a:t>, </a:t>
            </a:r>
            <a:r>
              <a:rPr lang="it-IT" b="1" dirty="0" err="1"/>
              <a:t>but</a:t>
            </a:r>
            <a:r>
              <a:rPr lang="it-IT" b="1" dirty="0"/>
              <a:t> </a:t>
            </a:r>
            <a:r>
              <a:rPr lang="it-IT" b="1" dirty="0" err="1"/>
              <a:t>longer</a:t>
            </a:r>
            <a:r>
              <a:rPr lang="it-IT" b="1" dirty="0"/>
              <a:t> </a:t>
            </a:r>
            <a:r>
              <a:rPr lang="it-IT" b="1" dirty="0" err="1"/>
              <a:t>if</a:t>
            </a:r>
            <a:r>
              <a:rPr lang="it-IT" b="1" dirty="0"/>
              <a:t> </a:t>
            </a:r>
            <a:r>
              <a:rPr lang="it-IT" b="1" dirty="0" err="1"/>
              <a:t>using</a:t>
            </a:r>
            <a:r>
              <a:rPr lang="it-IT" b="1" dirty="0"/>
              <a:t> </a:t>
            </a:r>
            <a:r>
              <a:rPr lang="it-IT" b="1" dirty="0" err="1"/>
              <a:t>further</a:t>
            </a:r>
            <a:r>
              <a:rPr lang="it-IT" b="1"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2592925" y="624110"/>
            <a:ext cx="9432498" cy="1280890"/>
          </a:xfrm>
        </p:spPr>
        <p:txBody>
          <a:bodyPr>
            <a:normAutofit/>
          </a:bodyPr>
          <a:lstStyle/>
          <a:p>
            <a:r>
              <a:rPr lang="en-GB" dirty="0"/>
              <a:t>4. Bibliography</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r>
              <a:rPr lang="it-IT" dirty="0"/>
              <a:t>https://enri-ca.github.io/WANTED/4.html#</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712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bg/>
                                          </p:spTgt>
                                        </p:tgtEl>
                                        <p:attrNameLst>
                                          <p:attrName>style.visibility</p:attrName>
                                        </p:attrNameLst>
                                      </p:cBhvr>
                                      <p:to>
                                        <p:strVal val="visible"/>
                                      </p:to>
                                    </p:set>
                                    <p:animEffect transition="in" filter="fade">
                                      <p:cBhvr>
                                        <p:cTn id="45" dur="500"/>
                                        <p:tgtEl>
                                          <p:spTgt spid="8">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bg/>
                                          </p:spTgt>
                                        </p:tgtEl>
                                        <p:attrNameLst>
                                          <p:attrName>style.visibility</p:attrName>
                                        </p:attrNameLst>
                                      </p:cBhvr>
                                      <p:to>
                                        <p:strVal val="visible"/>
                                      </p:to>
                                    </p:set>
                                    <p:animEffect transition="in" filter="fade">
                                      <p:cBhvr>
                                        <p:cTn id="40" dur="500"/>
                                        <p:tgtEl>
                                          <p:spTgt spid="12">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fade">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Real copyright </a:t>
            </a:r>
            <a:r>
              <a:rPr lang="it-IT" sz="2000" dirty="0" err="1">
                <a:solidFill>
                  <a:srgbClr val="FFFFFF"/>
                </a:solidFill>
                <a:latin typeface="+mj-lt"/>
                <a:ea typeface="+mj-ea"/>
                <a:cs typeface="+mj-cs"/>
              </a:rPr>
              <a:t>respect</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bg/>
                                          </p:spTgt>
                                        </p:tgtEl>
                                        <p:attrNameLst>
                                          <p:attrName>style.visibility</p:attrName>
                                        </p:attrNameLst>
                                      </p:cBhvr>
                                      <p:to>
                                        <p:strVal val="visible"/>
                                      </p:to>
                                    </p:set>
                                    <p:animEffect transition="in" filter="fade">
                                      <p:cBhvr>
                                        <p:cTn id="10" dur="500"/>
                                        <p:tgtEl>
                                          <p:spTgt spid="1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2"/>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r>
              <a:rPr lang="it-IT" sz="1600" b="1" dirty="0">
                <a:solidFill>
                  <a:schemeClr val="tx1">
                    <a:lumMod val="75000"/>
                    <a:lumOff val="25000"/>
                  </a:schemeClr>
                </a:solidFill>
              </a:rPr>
              <a:t>VIRTUAL SPACE/EXPERIENCE</a:t>
            </a: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used</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100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500"/>
                                        <p:tgtEl>
                                          <p:spTgt spid="10">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500"/>
                                        <p:tgtEl>
                                          <p:spTgt spid="10">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extLst>
    <p:ext uri="{6950BFC3-D8DA-4A85-94F7-54DA5524770B}">
      <p188:commentRel xmlns:p188="http://schemas.microsoft.com/office/powerpoint/2018/8/main" xmlns="" r:id="rId4"/>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885</TotalTime>
  <Words>3467</Words>
  <Application>Microsoft Macintosh PowerPoint</Application>
  <PresentationFormat>Widescreen</PresentationFormat>
  <Paragraphs>451</Paragraphs>
  <Slides>53</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vt:lpstr>
      <vt:lpstr>Calibri</vt:lpstr>
      <vt:lpstr>Century Gothic</vt:lpstr>
      <vt:lpstr>Poppins</vt:lpstr>
      <vt:lpstr>Wingdings 3</vt:lpstr>
      <vt:lpstr>Ione</vt:lpstr>
      <vt:lpstr>WANTED!</vt:lpstr>
      <vt:lpstr>Team roles</vt:lpstr>
      <vt:lpstr>WANTED! &gt; scaletta circa</vt:lpstr>
      <vt:lpstr>WANTED! Alive or alive</vt:lpstr>
      <vt:lpstr>WANTED! </vt:lpstr>
      <vt:lpstr>In Art – The exhibit</vt:lpstr>
      <vt:lpstr>In Art – The exhibit</vt:lpstr>
      <vt:lpstr>In Art – The exhibit</vt:lpstr>
      <vt:lpstr>3d Frida’s room</vt:lpstr>
      <vt:lpstr>Choose your Guide!</vt:lpstr>
      <vt:lpstr>PowerPoint Presentation</vt:lpstr>
      <vt:lpstr>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Preliminary brainstorming Corpus of lost-pets advertisements</vt:lpstr>
      <vt:lpstr>1. Preliminary brainstorming Corpus of lost-pets advertisements. Ex. 1</vt:lpstr>
      <vt:lpstr>1. Preliminary brainstorming Corpus of lost-pets advertisements. Ex. 2</vt:lpstr>
      <vt:lpstr>1. Preliminary brainstorming Corpus of lost-pets advertisements. Ex. 3</vt:lpstr>
      <vt:lpstr>Benchmark on human-pet relation cultural institutions</vt:lpstr>
      <vt:lpstr>PACT</vt:lpstr>
      <vt:lpstr>PEOPLE</vt:lpstr>
      <vt:lpstr>PowerPoint Presentation</vt:lpstr>
      <vt:lpstr>Real Cat museum(s)</vt:lpstr>
      <vt:lpstr>Real Cat museum(s)</vt:lpstr>
      <vt:lpstr>DISRUPT DESIGN</vt:lpstr>
      <vt:lpstr>2. Two case study Virtual exposition on artists-pets relationships </vt:lpstr>
      <vt:lpstr>ENVISIONMENT</vt:lpstr>
      <vt:lpstr>CONCEPTUAL SCENARIO</vt:lpstr>
      <vt:lpstr>CONCRETE SCENARIO</vt:lpstr>
      <vt:lpstr>Scenarios and Personas</vt:lpstr>
      <vt:lpstr>Scenarios and Activities</vt:lpstr>
      <vt:lpstr>Scenarios and Context</vt:lpstr>
      <vt:lpstr>Scenarios and Technologies</vt:lpstr>
      <vt:lpstr>PERSONAS/SCENARIO </vt:lpstr>
      <vt:lpstr>Ideation cards for VE</vt:lpstr>
      <vt:lpstr>WHAT IF..?</vt:lpstr>
      <vt:lpstr>COGNITIVE ASPECTS</vt:lpstr>
      <vt:lpstr>TECHNOLOGIES FINAL DESIGN OF THE PROTOTYPE</vt:lpstr>
      <vt:lpstr>NAVIGATION MAP</vt:lpstr>
      <vt:lpstr>Museological approach</vt:lpstr>
      <vt:lpstr>,,Museological approach</vt:lpstr>
      <vt:lpstr>Museological approach</vt:lpstr>
      <vt:lpstr>Museological approach – I.A. </vt:lpstr>
      <vt:lpstr>RECAP Envisionment techniques used </vt:lpstr>
      <vt:lpstr>10 golden rules</vt:lpstr>
      <vt:lpstr>10 golden rules</vt:lpstr>
      <vt:lpstr>4. Bibliography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Alisia Zarbo - alisia.zarbo@studio.unibo.it</cp:lastModifiedBy>
  <cp:revision>30</cp:revision>
  <dcterms:created xsi:type="dcterms:W3CDTF">2022-07-05T05:01:34Z</dcterms:created>
  <dcterms:modified xsi:type="dcterms:W3CDTF">2022-07-09T16:22:01Z</dcterms:modified>
</cp:coreProperties>
</file>